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 /><Relationship Id="rId13" Type="http://schemas.openxmlformats.org/officeDocument/2006/relationships/slide" Target="slides/slide10.xml" /><Relationship Id="rId18" Type="http://schemas.openxmlformats.org/officeDocument/2006/relationships/slide" Target="slides/slide15.xml" /><Relationship Id="rId26" Type="http://schemas.openxmlformats.org/officeDocument/2006/relationships/slide" Target="slides/slide23.xml" /><Relationship Id="rId39" Type="http://schemas.openxmlformats.org/officeDocument/2006/relationships/theme" Target="theme/theme1.xml" /><Relationship Id="rId3" Type="http://schemas.openxmlformats.org/officeDocument/2006/relationships/slideMaster" Target="slideMasters/slideMaster3.xml" /><Relationship Id="rId21" Type="http://schemas.openxmlformats.org/officeDocument/2006/relationships/slide" Target="slides/slide18.xml" /><Relationship Id="rId34" Type="http://schemas.openxmlformats.org/officeDocument/2006/relationships/slide" Target="slides/slide31.xml" /><Relationship Id="rId7" Type="http://schemas.openxmlformats.org/officeDocument/2006/relationships/slide" Target="slides/slide4.xml" /><Relationship Id="rId12" Type="http://schemas.openxmlformats.org/officeDocument/2006/relationships/slide" Target="slides/slide9.xml" /><Relationship Id="rId17" Type="http://schemas.openxmlformats.org/officeDocument/2006/relationships/slide" Target="slides/slide14.xml" /><Relationship Id="rId25" Type="http://schemas.openxmlformats.org/officeDocument/2006/relationships/slide" Target="slides/slide22.xml" /><Relationship Id="rId33" Type="http://schemas.openxmlformats.org/officeDocument/2006/relationships/slide" Target="slides/slide30.xml" /><Relationship Id="rId38" Type="http://schemas.openxmlformats.org/officeDocument/2006/relationships/viewProps" Target="viewProps.xml" /><Relationship Id="rId2" Type="http://schemas.openxmlformats.org/officeDocument/2006/relationships/slideMaster" Target="slideMasters/slideMaster2.xml" /><Relationship Id="rId16" Type="http://schemas.openxmlformats.org/officeDocument/2006/relationships/slide" Target="slides/slide13.xml" /><Relationship Id="rId20" Type="http://schemas.openxmlformats.org/officeDocument/2006/relationships/slide" Target="slides/slide17.xml" /><Relationship Id="rId29" Type="http://schemas.openxmlformats.org/officeDocument/2006/relationships/slide" Target="slides/slide26.xml" /><Relationship Id="rId1" Type="http://schemas.openxmlformats.org/officeDocument/2006/relationships/slideMaster" Target="slideMasters/slideMaster1.xml" /><Relationship Id="rId6" Type="http://schemas.openxmlformats.org/officeDocument/2006/relationships/slide" Target="slides/slide3.xml" /><Relationship Id="rId11" Type="http://schemas.openxmlformats.org/officeDocument/2006/relationships/slide" Target="slides/slide8.xml" /><Relationship Id="rId24" Type="http://schemas.openxmlformats.org/officeDocument/2006/relationships/slide" Target="slides/slide21.xml" /><Relationship Id="rId32" Type="http://schemas.openxmlformats.org/officeDocument/2006/relationships/slide" Target="slides/slide29.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2.xml" /><Relationship Id="rId15" Type="http://schemas.openxmlformats.org/officeDocument/2006/relationships/slide" Target="slides/slide12.xml" /><Relationship Id="rId23" Type="http://schemas.openxmlformats.org/officeDocument/2006/relationships/slide" Target="slides/slide20.xml" /><Relationship Id="rId28" Type="http://schemas.openxmlformats.org/officeDocument/2006/relationships/slide" Target="slides/slide25.xml" /><Relationship Id="rId36" Type="http://schemas.openxmlformats.org/officeDocument/2006/relationships/notesMaster" Target="notesMasters/notesMaster1.xml" /><Relationship Id="rId10" Type="http://schemas.openxmlformats.org/officeDocument/2006/relationships/slide" Target="slides/slide7.xml" /><Relationship Id="rId19" Type="http://schemas.openxmlformats.org/officeDocument/2006/relationships/slide" Target="slides/slide16.xml" /><Relationship Id="rId31" Type="http://schemas.openxmlformats.org/officeDocument/2006/relationships/slide" Target="slides/slide28.xml" /><Relationship Id="rId4" Type="http://schemas.openxmlformats.org/officeDocument/2006/relationships/slide" Target="slides/slide1.xml" /><Relationship Id="rId9" Type="http://schemas.openxmlformats.org/officeDocument/2006/relationships/slide" Target="slides/slide6.xml" /><Relationship Id="rId14" Type="http://schemas.openxmlformats.org/officeDocument/2006/relationships/slide" Target="slides/slide11.xml" /><Relationship Id="rId22" Type="http://schemas.openxmlformats.org/officeDocument/2006/relationships/slide" Target="slides/slide19.xml" /><Relationship Id="rId27" Type="http://schemas.openxmlformats.org/officeDocument/2006/relationships/slide" Target="slides/slide24.xml" /><Relationship Id="rId30" Type="http://schemas.openxmlformats.org/officeDocument/2006/relationships/slide" Target="slides/slide27.xml" /><Relationship Id="rId35" Type="http://schemas.openxmlformats.org/officeDocument/2006/relationships/slide" Target="slides/slide32.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rgbClr val="000000"/>
                </a:solidFill>
                <a:latin typeface="Calibri"/>
              </a:rPr>
              <a:t>Click to move the slide</a:t>
            </a:r>
          </a:p>
        </p:txBody>
      </p:sp>
      <p:sp>
        <p:nvSpPr>
          <p:cNvPr id="126"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127"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128" name="PlaceHolder 4"/>
          <p:cNvSpPr>
            <a:spLocks noGrp="1"/>
          </p:cNvSpPr>
          <p:nvPr>
            <p:ph type="dt" idx="7"/>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29" name="PlaceHolder 5"/>
          <p:cNvSpPr>
            <a:spLocks noGrp="1"/>
          </p:cNvSpPr>
          <p:nvPr>
            <p:ph type="ftr" idx="8"/>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30" name="PlaceHolder 6"/>
          <p:cNvSpPr>
            <a:spLocks noGrp="1"/>
          </p:cNvSpPr>
          <p:nvPr>
            <p:ph type="sldNum" idx="9"/>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8363F866-C21D-4F75-B2B9-842CFD51AEBF}"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PlaceHolder 1"/>
          <p:cNvSpPr>
            <a:spLocks noGrp="1" noRot="1" noChangeAspect="1"/>
          </p:cNvSpPr>
          <p:nvPr>
            <p:ph type="sldImg"/>
          </p:nvPr>
        </p:nvSpPr>
        <p:spPr>
          <a:xfrm>
            <a:off x="685800" y="1143000"/>
            <a:ext cx="5486400" cy="3086100"/>
          </a:xfrm>
          <a:prstGeom prst="rect">
            <a:avLst/>
          </a:prstGeom>
          <a:ln w="0">
            <a:noFill/>
          </a:ln>
        </p:spPr>
      </p:sp>
      <p:sp>
        <p:nvSpPr>
          <p:cNvPr id="195" name="PlaceHolder 2"/>
          <p:cNvSpPr>
            <a:spLocks noGrp="1"/>
          </p:cNvSpPr>
          <p:nvPr>
            <p:ph type="body"/>
          </p:nvPr>
        </p:nvSpPr>
        <p:spPr>
          <a:xfrm>
            <a:off x="685800" y="4400640"/>
            <a:ext cx="5486040" cy="3600000"/>
          </a:xfrm>
          <a:prstGeom prst="rect">
            <a:avLst/>
          </a:prstGeom>
          <a:noFill/>
          <a:ln w="0">
            <a:noFill/>
          </a:ln>
        </p:spPr>
        <p:txBody>
          <a:bodyPr anchor="t">
            <a:noAutofit/>
          </a:bodyPr>
          <a:lstStyle/>
          <a:p>
            <a:pPr marL="216000" indent="0">
              <a:buNone/>
            </a:pPr>
            <a:endParaRPr lang="en-US" sz="1800" b="0" strike="noStrike" spc="-1">
              <a:solidFill>
                <a:srgbClr val="000000"/>
              </a:solidFill>
              <a:latin typeface="Arial"/>
            </a:endParaRPr>
          </a:p>
        </p:txBody>
      </p:sp>
      <p:sp>
        <p:nvSpPr>
          <p:cNvPr id="196" name="PlaceHolder 3"/>
          <p:cNvSpPr>
            <a:spLocks noGrp="1"/>
          </p:cNvSpPr>
          <p:nvPr>
            <p:ph type="sldNum" idx="10"/>
          </p:nvPr>
        </p:nvSpPr>
        <p:spPr>
          <a:xfrm>
            <a:off x="3884760" y="8685360"/>
            <a:ext cx="2971440" cy="458280"/>
          </a:xfrm>
          <a:prstGeom prst="rect">
            <a:avLst/>
          </a:prstGeom>
          <a:noFill/>
          <a:ln w="0">
            <a:noFill/>
          </a:ln>
        </p:spPr>
        <p:txBody>
          <a:bodyPr anchor="b">
            <a:noAutofit/>
          </a:bodyPr>
          <a:lstStyle>
            <a:lvl1pPr indent="0" algn="r">
              <a:lnSpc>
                <a:spcPct val="100000"/>
              </a:lnSpc>
              <a:buNone/>
              <a:defRPr lang="en-US" sz="1200" b="0" strike="noStrike" spc="-1">
                <a:solidFill>
                  <a:srgbClr val="000000"/>
                </a:solidFill>
                <a:latin typeface="Times New Roman"/>
              </a:defRPr>
            </a:lvl1pPr>
          </a:lstStyle>
          <a:p>
            <a:pPr indent="0" algn="r">
              <a:lnSpc>
                <a:spcPct val="100000"/>
              </a:lnSpc>
              <a:buNone/>
            </a:pPr>
            <a:fld id="{BFB8AA1E-C7B8-4CA2-98CA-A0368FF9863B}" type="slidenum">
              <a:rPr lang="en-US" sz="1200" b="0" strike="noStrike" spc="-1">
                <a:solidFill>
                  <a:srgbClr val="000000"/>
                </a:solidFill>
                <a:latin typeface="Times New Roman"/>
              </a:rPr>
              <a:t>1</a:t>
            </a:fld>
            <a:endParaRPr lang="en-US" sz="1200" b="0" strike="noStrike" spc="-1">
              <a:solidFill>
                <a:srgbClr val="000000"/>
              </a:solidFill>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B06623EB-9983-4A08-B190-B11D5E2B72F3}"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85C1E28C-1A5B-44A2-8904-F09A98BE2E3B}"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1AAB6757-DBD6-4196-9404-08A867D2698B}"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5198D936-AB89-4758-A41E-25D01969F5BA}"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49"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3"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4"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58"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9"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0"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2399A233-1938-4943-85C1-E9371E3F9181}"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4"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6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7"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8"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0"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1"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5"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6"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78"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9"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80"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81"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82"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83"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45749DF8-79FA-427E-B3AC-B5B505A8932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0"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305D6DBB-3FE3-4F19-831F-1B171A54B20D}"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2"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6C3ADB9F-A881-45B9-A362-1B41FFF2F3EA}"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4"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5"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4D355851-6AB8-426B-AB4B-9EFFD3561510}"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0D2159DB-E235-4455-9F87-D4C04FAD81E3}"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C4CD8EA5-DE2B-4ED3-A006-6438F1855935}"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7"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204C12E-BBBD-4A48-A883-4CE63FB8DEF8}"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99"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0"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1"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3C94A195-252E-4FEF-BD41-B328F1691034}"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3"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5"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EC13B08-91F0-4746-B815-107B66893F35}"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8"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09"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214B3C2F-DBAD-4BEC-87C9-70ACB36E2040}"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1"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2"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626DBC7A-C2B7-4EE1-82D5-E2E34BFCEF80}"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6"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7"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E6AE786E-4F44-4B6C-AF58-1537C8A27349}"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19"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20"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21"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22"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23"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24"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F8E756BC-724E-4D6F-9191-FB1D9AA2F0C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06B7FF5A-048A-4183-8F9D-705DF59123B0}"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4BC4D41-1BF8-452F-AF70-99E74C391CF5}"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9E2ECCCD-986F-4023-96B5-A1C0630359F9}"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92CAD612-5386-4DE1-BE9B-E8A3BF6E3C0A}"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63A0CD4-76A0-471B-8EB3-EF0195BB1E74}"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lstStyle/>
          <a:p>
            <a:pPr indent="0">
              <a:buNone/>
            </a:pPr>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8EF448E1-B16B-40CB-A238-A719C79A2842}"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 /><Relationship Id="rId13" Type="http://schemas.openxmlformats.org/officeDocument/2006/relationships/theme" Target="../theme/theme2.xml" /><Relationship Id="rId3" Type="http://schemas.openxmlformats.org/officeDocument/2006/relationships/slideLayout" Target="../slideLayouts/slideLayout15.xml" /><Relationship Id="rId7" Type="http://schemas.openxmlformats.org/officeDocument/2006/relationships/slideLayout" Target="../slideLayouts/slideLayout19.xml" /><Relationship Id="rId12" Type="http://schemas.openxmlformats.org/officeDocument/2006/relationships/slideLayout" Target="../slideLayouts/slideLayout24.xml" /><Relationship Id="rId2" Type="http://schemas.openxmlformats.org/officeDocument/2006/relationships/slideLayout" Target="../slideLayouts/slideLayout14.xml" /><Relationship Id="rId1" Type="http://schemas.openxmlformats.org/officeDocument/2006/relationships/slideLayout" Target="../slideLayouts/slideLayout13.xml" /><Relationship Id="rId6" Type="http://schemas.openxmlformats.org/officeDocument/2006/relationships/slideLayout" Target="../slideLayouts/slideLayout18.xml" /><Relationship Id="rId11" Type="http://schemas.openxmlformats.org/officeDocument/2006/relationships/slideLayout" Target="../slideLayouts/slideLayout23.xml" /><Relationship Id="rId5" Type="http://schemas.openxmlformats.org/officeDocument/2006/relationships/slideLayout" Target="../slideLayouts/slideLayout17.xml" /><Relationship Id="rId10" Type="http://schemas.openxmlformats.org/officeDocument/2006/relationships/slideLayout" Target="../slideLayouts/slideLayout22.xml" /><Relationship Id="rId4" Type="http://schemas.openxmlformats.org/officeDocument/2006/relationships/slideLayout" Target="../slideLayouts/slideLayout16.xml" /><Relationship Id="rId9" Type="http://schemas.openxmlformats.org/officeDocument/2006/relationships/slideLayout" Target="../slideLayouts/slideLayout21.xml" /><Relationship Id="rId14" Type="http://schemas.openxmlformats.org/officeDocument/2006/relationships/image" Target="../media/image1.png" /></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 /><Relationship Id="rId13" Type="http://schemas.openxmlformats.org/officeDocument/2006/relationships/theme" Target="../theme/theme3.xml" /><Relationship Id="rId3" Type="http://schemas.openxmlformats.org/officeDocument/2006/relationships/slideLayout" Target="../slideLayouts/slideLayout27.xml" /><Relationship Id="rId7" Type="http://schemas.openxmlformats.org/officeDocument/2006/relationships/slideLayout" Target="../slideLayouts/slideLayout31.xml" /><Relationship Id="rId12" Type="http://schemas.openxmlformats.org/officeDocument/2006/relationships/slideLayout" Target="../slideLayouts/slideLayout36.xml" /><Relationship Id="rId2" Type="http://schemas.openxmlformats.org/officeDocument/2006/relationships/slideLayout" Target="../slideLayouts/slideLayout26.xml" /><Relationship Id="rId1" Type="http://schemas.openxmlformats.org/officeDocument/2006/relationships/slideLayout" Target="../slideLayouts/slideLayout25.xml" /><Relationship Id="rId6" Type="http://schemas.openxmlformats.org/officeDocument/2006/relationships/slideLayout" Target="../slideLayouts/slideLayout30.xml" /><Relationship Id="rId11" Type="http://schemas.openxmlformats.org/officeDocument/2006/relationships/slideLayout" Target="../slideLayouts/slideLayout35.xml" /><Relationship Id="rId5" Type="http://schemas.openxmlformats.org/officeDocument/2006/relationships/slideLayout" Target="../slideLayouts/slideLayout29.xml" /><Relationship Id="rId10" Type="http://schemas.openxmlformats.org/officeDocument/2006/relationships/slideLayout" Target="../slideLayouts/slideLayout34.xml" /><Relationship Id="rId4" Type="http://schemas.openxmlformats.org/officeDocument/2006/relationships/slideLayout" Target="../slideLayouts/slideLayout28.xml" /><Relationship Id="rId9" Type="http://schemas.openxmlformats.org/officeDocument/2006/relationships/slideLayout" Target="../slideLayouts/slideLayout33.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a:noFill/>
          <a:ln w="0">
            <a:noFill/>
          </a:ln>
        </p:spPr>
        <p:txBody>
          <a:bodyPr anchor="b">
            <a:noAutofit/>
          </a:bodyPr>
          <a:lstStyle/>
          <a:p>
            <a:pPr indent="0" algn="ctr">
              <a:lnSpc>
                <a:spcPct val="90000"/>
              </a:lnSpc>
              <a:buNone/>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indent="0">
              <a:lnSpc>
                <a:spcPct val="100000"/>
              </a:lnSpc>
              <a:buNone/>
              <a:defRPr lang="en-IN" sz="1200" b="0" strike="noStrike" spc="-1">
                <a:solidFill>
                  <a:srgbClr val="8B8B8B"/>
                </a:solidFill>
                <a:latin typeface="Calibri"/>
              </a:defRPr>
            </a:lvl1pPr>
          </a:lstStyle>
          <a:p>
            <a:pPr indent="0">
              <a:lnSpc>
                <a:spcPct val="100000"/>
              </a:lnSpc>
              <a:buNone/>
            </a:pPr>
            <a:r>
              <a:rPr lang="en-IN" sz="1200" b="0" strike="noStrike" spc="-1">
                <a:solidFill>
                  <a:srgbClr val="8B8B8B"/>
                </a:solidFill>
                <a:latin typeface="Calibri"/>
              </a:rPr>
              <a:t>&lt;date/time&gt;</a:t>
            </a:r>
            <a:endParaRPr lang="en-US" sz="1200" b="0" strike="noStrike" spc="-1">
              <a:solidFill>
                <a:srgbClr val="000000"/>
              </a:solidFill>
              <a:latin typeface="Times New Roman"/>
            </a:endParaRPr>
          </a:p>
        </p:txBody>
      </p:sp>
      <p:sp>
        <p:nvSpPr>
          <p:cNvPr id="2"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3"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n-IN" sz="1200" b="0" strike="noStrike" spc="-1">
                <a:solidFill>
                  <a:srgbClr val="8B8B8B"/>
                </a:solidFill>
                <a:latin typeface="Calibri"/>
              </a:defRPr>
            </a:lvl1pPr>
          </a:lstStyle>
          <a:p>
            <a:pPr indent="0" algn="r">
              <a:lnSpc>
                <a:spcPct val="100000"/>
              </a:lnSpc>
              <a:buNone/>
            </a:pPr>
            <a:fld id="{9CC0EA93-B026-4019-B867-ECB1E7BB00DB}" type="slidenum">
              <a:rPr lang="en-IN" sz="1200" b="0" strike="noStrike" spc="-1">
                <a:solidFill>
                  <a:srgbClr val="8B8B8B"/>
                </a:solidFill>
                <a:latin typeface="Calibri"/>
              </a:rPr>
              <a:t>‹#›</a:t>
            </a:fld>
            <a:endParaRPr lang="en-US" sz="1200" b="0" strike="noStrike" spc="-1">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Rectangle 2"/>
          <p:cNvSpPr/>
          <p:nvPr/>
        </p:nvSpPr>
        <p:spPr>
          <a:xfrm>
            <a:off x="129600" y="128160"/>
            <a:ext cx="11932560" cy="6601680"/>
          </a:xfrm>
          <a:prstGeom prst="rect">
            <a:avLst/>
          </a:prstGeom>
          <a:blipFill rotWithShape="0">
            <a:blip r:embed="rId14"/>
            <a:srcRect/>
            <a:stretch/>
          </a:blip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Franklin Gothic Book"/>
            </a:endParaRPr>
          </a:p>
        </p:txBody>
      </p:sp>
      <p:sp>
        <p:nvSpPr>
          <p:cNvPr id="42" name="Rectangle 11"/>
          <p:cNvSpPr/>
          <p:nvPr/>
        </p:nvSpPr>
        <p:spPr>
          <a:xfrm>
            <a:off x="129600" y="128160"/>
            <a:ext cx="11932560" cy="6601680"/>
          </a:xfrm>
          <a:prstGeom prst="rect">
            <a:avLst/>
          </a:prstGeom>
          <a:gradFill rotWithShape="0">
            <a:gsLst>
              <a:gs pos="0">
                <a:srgbClr val="004CB9">
                  <a:alpha val="70196"/>
                </a:srgbClr>
              </a:gs>
              <a:gs pos="100000">
                <a:srgbClr val="005500">
                  <a:alpha val="70196"/>
                </a:srgbClr>
              </a:gs>
            </a:gsLst>
            <a:lin ang="0"/>
          </a:grad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endParaRPr lang="en-US" sz="1800" b="0" strike="noStrike" spc="-1">
              <a:solidFill>
                <a:srgbClr val="000000"/>
              </a:solidFill>
              <a:latin typeface="Franklin Gothic Book"/>
            </a:endParaRPr>
          </a:p>
        </p:txBody>
      </p:sp>
      <p:sp>
        <p:nvSpPr>
          <p:cNvPr id="43" name="PlaceHolder 1"/>
          <p:cNvSpPr>
            <a:spLocks noGrp="1"/>
          </p:cNvSpPr>
          <p:nvPr>
            <p:ph type="body"/>
          </p:nvPr>
        </p:nvSpPr>
        <p:spPr>
          <a:xfrm>
            <a:off x="3912120" y="1680120"/>
            <a:ext cx="4367160" cy="324000"/>
          </a:xfrm>
          <a:prstGeom prst="rect">
            <a:avLst/>
          </a:prstGeom>
          <a:noFill/>
          <a:ln w="0">
            <a:noFill/>
          </a:ln>
        </p:spPr>
        <p:txBody>
          <a:bodyPr anchor="t">
            <a:noAutofit/>
          </a:bodyPr>
          <a:lstStyle/>
          <a:p>
            <a:pPr indent="0" algn="ctr">
              <a:lnSpc>
                <a:spcPct val="90000"/>
              </a:lnSpc>
              <a:spcBef>
                <a:spcPts val="1001"/>
              </a:spcBef>
              <a:buNone/>
              <a:tabLst>
                <a:tab pos="0" algn="l"/>
              </a:tabLst>
            </a:pPr>
            <a:r>
              <a:rPr lang="en-US" sz="2000" b="1" strike="noStrike" spc="-1">
                <a:solidFill>
                  <a:srgbClr val="FFFFFF"/>
                </a:solidFill>
                <a:latin typeface="Franklin Gothic Book"/>
              </a:rPr>
              <a:t>20XX</a:t>
            </a:r>
            <a:endParaRPr lang="en-US" sz="2000" b="0" strike="noStrike" spc="-1">
              <a:solidFill>
                <a:srgbClr val="64AC00"/>
              </a:solidFill>
              <a:latin typeface="Franklin Gothic Book"/>
            </a:endParaRPr>
          </a:p>
        </p:txBody>
      </p:sp>
      <p:sp>
        <p:nvSpPr>
          <p:cNvPr id="44" name="PlaceHolder 2"/>
          <p:cNvSpPr>
            <a:spLocks noGrp="1"/>
          </p:cNvSpPr>
          <p:nvPr>
            <p:ph type="title"/>
          </p:nvPr>
        </p:nvSpPr>
        <p:spPr>
          <a:xfrm>
            <a:off x="1037160" y="2107440"/>
            <a:ext cx="10117440" cy="2280960"/>
          </a:xfrm>
          <a:prstGeom prst="rect">
            <a:avLst/>
          </a:prstGeom>
          <a:noFill/>
          <a:ln w="0">
            <a:noFill/>
          </a:ln>
        </p:spPr>
        <p:txBody>
          <a:bodyPr anchor="ctr">
            <a:noAutofit/>
          </a:bodyPr>
          <a:lstStyle/>
          <a:p>
            <a:pPr indent="0" algn="ctr">
              <a:lnSpc>
                <a:spcPct val="90000"/>
              </a:lnSpc>
              <a:buNone/>
            </a:pPr>
            <a:r>
              <a:rPr lang="en-US" sz="8000" b="0" strike="noStrike" spc="-1">
                <a:solidFill>
                  <a:srgbClr val="FFFFFF"/>
                </a:solidFill>
                <a:latin typeface="Gill Sans MT"/>
              </a:rPr>
              <a:t>PRESENTATION</a:t>
            </a:r>
            <a:br>
              <a:rPr sz="8000"/>
            </a:br>
            <a:r>
              <a:rPr lang="en-US" sz="8000" b="0" strike="noStrike" spc="-1">
                <a:solidFill>
                  <a:srgbClr val="FFFFFF"/>
                </a:solidFill>
                <a:latin typeface="Gill Sans MT"/>
              </a:rPr>
              <a:t>TITLE</a:t>
            </a:r>
            <a:endParaRPr lang="en-US" sz="8000" b="0" strike="noStrike" spc="-1">
              <a:solidFill>
                <a:srgbClr val="000000"/>
              </a:solidFill>
              <a:latin typeface="Franklin Gothic Book"/>
            </a:endParaRPr>
          </a:p>
        </p:txBody>
      </p:sp>
      <p:sp>
        <p:nvSpPr>
          <p:cNvPr id="45" name="PlaceHolder 3"/>
          <p:cNvSpPr>
            <a:spLocks noGrp="1"/>
          </p:cNvSpPr>
          <p:nvPr>
            <p:ph type="body"/>
          </p:nvPr>
        </p:nvSpPr>
        <p:spPr>
          <a:xfrm>
            <a:off x="3912120" y="1333800"/>
            <a:ext cx="4367160" cy="324000"/>
          </a:xfrm>
          <a:prstGeom prst="rect">
            <a:avLst/>
          </a:prstGeom>
          <a:noFill/>
          <a:ln w="0">
            <a:noFill/>
          </a:ln>
        </p:spPr>
        <p:txBody>
          <a:bodyPr anchor="t">
            <a:noAutofit/>
          </a:bodyPr>
          <a:lstStyle/>
          <a:p>
            <a:pPr indent="0" algn="ctr">
              <a:lnSpc>
                <a:spcPct val="90000"/>
              </a:lnSpc>
              <a:spcBef>
                <a:spcPts val="1001"/>
              </a:spcBef>
              <a:buNone/>
              <a:tabLst>
                <a:tab pos="0" algn="l"/>
              </a:tabLst>
            </a:pPr>
            <a:r>
              <a:rPr lang="en-US" sz="2300" b="0" strike="noStrike" spc="-1">
                <a:solidFill>
                  <a:srgbClr val="CBFF00"/>
                </a:solidFill>
                <a:latin typeface="Franklin Gothic Book"/>
              </a:rPr>
              <a:t>Month</a:t>
            </a:r>
            <a:endParaRPr lang="en-US" sz="2300" b="0" strike="noStrike" spc="-1">
              <a:solidFill>
                <a:srgbClr val="64AC00"/>
              </a:solidFill>
              <a:latin typeface="Franklin Gothic Book"/>
            </a:endParaRPr>
          </a:p>
        </p:txBody>
      </p:sp>
      <p:sp>
        <p:nvSpPr>
          <p:cNvPr id="46" name="PlaceHolder 4"/>
          <p:cNvSpPr>
            <a:spLocks noGrp="1"/>
          </p:cNvSpPr>
          <p:nvPr>
            <p:ph type="body"/>
          </p:nvPr>
        </p:nvSpPr>
        <p:spPr>
          <a:xfrm>
            <a:off x="1050840" y="4719960"/>
            <a:ext cx="10090080" cy="1101600"/>
          </a:xfrm>
          <a:prstGeom prst="rect">
            <a:avLst/>
          </a:prstGeom>
          <a:noFill/>
          <a:ln w="0">
            <a:noFill/>
          </a:ln>
        </p:spPr>
        <p:txBody>
          <a:bodyPr anchor="t">
            <a:noAutofit/>
          </a:bodyPr>
          <a:lstStyle/>
          <a:p>
            <a:pPr indent="0" algn="ctr">
              <a:lnSpc>
                <a:spcPct val="90000"/>
              </a:lnSpc>
              <a:spcBef>
                <a:spcPts val="1001"/>
              </a:spcBef>
              <a:buNone/>
              <a:tabLst>
                <a:tab pos="0" algn="l"/>
              </a:tabLst>
            </a:pPr>
            <a:r>
              <a:rPr lang="en-US" sz="3500" b="0" strike="noStrike" spc="-1">
                <a:solidFill>
                  <a:srgbClr val="CBFF00"/>
                </a:solidFill>
                <a:latin typeface="Franklin Gothic Book"/>
              </a:rPr>
              <a:t>Presentation</a:t>
            </a:r>
            <a:br>
              <a:rPr sz="3500"/>
            </a:br>
            <a:r>
              <a:rPr lang="en-US" sz="3500" b="0" strike="noStrike" spc="-1">
                <a:solidFill>
                  <a:srgbClr val="CBFF00"/>
                </a:solidFill>
                <a:latin typeface="Franklin Gothic Book"/>
              </a:rPr>
              <a:t>Tagline</a:t>
            </a:r>
            <a:endParaRPr lang="en-US" sz="3500" b="0" strike="noStrike" spc="-1">
              <a:solidFill>
                <a:srgbClr val="64AC00"/>
              </a:solidFill>
              <a:latin typeface="Franklin Gothic Book"/>
            </a:endParaRPr>
          </a:p>
        </p:txBody>
      </p:sp>
      <p:sp>
        <p:nvSpPr>
          <p:cNvPr id="47" name="Rectangle 4"/>
          <p:cNvSpPr/>
          <p:nvPr/>
        </p:nvSpPr>
        <p:spPr>
          <a:xfrm>
            <a:off x="4879800" y="4453560"/>
            <a:ext cx="2431800" cy="63720"/>
          </a:xfrm>
          <a:prstGeom prst="rect">
            <a:avLst/>
          </a:prstGeom>
          <a:solidFill>
            <a:schemeClr val="bg2"/>
          </a:solidFill>
          <a:ln w="12700">
            <a:noFill/>
          </a:ln>
        </p:spPr>
        <p:style>
          <a:lnRef idx="0">
            <a:scrgbClr r="0" g="0" b="0"/>
          </a:lnRef>
          <a:fillRef idx="0">
            <a:scrgbClr r="0" g="0" b="0"/>
          </a:fillRef>
          <a:effectRef idx="0">
            <a:scrgbClr r="0" g="0" b="0"/>
          </a:effectRef>
          <a:fontRef idx="minor"/>
        </p:style>
        <p:txBody>
          <a:bodyPr lIns="90000" tIns="90000" rIns="90000" bIns="90000" anchor="ctr">
            <a:noAutofit/>
          </a:bodyPr>
          <a:lstStyle/>
          <a:p>
            <a:pPr>
              <a:lnSpc>
                <a:spcPct val="100000"/>
              </a:lnSpc>
            </a:pPr>
            <a:endParaRPr lang="en-US" sz="1800" b="0" strike="noStrike" spc="-1">
              <a:solidFill>
                <a:srgbClr val="000000"/>
              </a:solidFill>
              <a:latin typeface="Franklin Gothic Book"/>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a:lnSpc>
                <a:spcPct val="90000"/>
              </a:lnSpc>
              <a:buNone/>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85" name="PlaceHolder 2"/>
          <p:cNvSpPr>
            <a:spLocks noGrp="1"/>
          </p:cNvSpPr>
          <p:nvPr>
            <p:ph type="body"/>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60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60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60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60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6"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indent="0">
              <a:lnSpc>
                <a:spcPct val="100000"/>
              </a:lnSpc>
              <a:buNone/>
              <a:defRPr lang="en-IN" sz="1200" b="0" strike="noStrike" spc="-1">
                <a:solidFill>
                  <a:srgbClr val="8B8B8B"/>
                </a:solidFill>
                <a:latin typeface="Calibri"/>
              </a:defRPr>
            </a:lvl1pPr>
          </a:lstStyle>
          <a:p>
            <a:pPr indent="0">
              <a:lnSpc>
                <a:spcPct val="100000"/>
              </a:lnSpc>
              <a:buNone/>
            </a:pPr>
            <a:r>
              <a:rPr lang="en-IN" sz="1200" b="0" strike="noStrike" spc="-1">
                <a:solidFill>
                  <a:srgbClr val="8B8B8B"/>
                </a:solidFill>
                <a:latin typeface="Calibri"/>
              </a:rPr>
              <a:t>&lt;date/time&gt;</a:t>
            </a:r>
            <a:endParaRPr lang="en-US" sz="1200" b="0" strike="noStrike" spc="-1">
              <a:solidFill>
                <a:srgbClr val="000000"/>
              </a:solidFill>
              <a:latin typeface="Times New Roman"/>
            </a:endParaRPr>
          </a:p>
        </p:txBody>
      </p:sp>
      <p:sp>
        <p:nvSpPr>
          <p:cNvPr id="87"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indent="0" algn="ctr">
              <a:buNone/>
              <a:defRPr lang="en-US" sz="1400" b="0" strike="noStrike" spc="-1">
                <a:solidFill>
                  <a:srgbClr val="000000"/>
                </a:solidFill>
                <a:latin typeface="Times New Roman"/>
              </a:defRPr>
            </a:lvl1pPr>
          </a:lstStyle>
          <a:p>
            <a:pPr indent="0" algn="ctr">
              <a:buNone/>
            </a:pPr>
            <a:r>
              <a:rPr lang="en-US" sz="1400" b="0" strike="noStrike" spc="-1">
                <a:solidFill>
                  <a:srgbClr val="000000"/>
                </a:solidFill>
                <a:latin typeface="Times New Roman"/>
              </a:rPr>
              <a:t>&lt;footer&gt;</a:t>
            </a:r>
          </a:p>
        </p:txBody>
      </p:sp>
      <p:sp>
        <p:nvSpPr>
          <p:cNvPr id="88"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indent="0" algn="r">
              <a:lnSpc>
                <a:spcPct val="100000"/>
              </a:lnSpc>
              <a:buNone/>
              <a:defRPr lang="en-IN" sz="1200" b="0" strike="noStrike" spc="-1">
                <a:solidFill>
                  <a:srgbClr val="8B8B8B"/>
                </a:solidFill>
                <a:latin typeface="Calibri"/>
              </a:defRPr>
            </a:lvl1pPr>
          </a:lstStyle>
          <a:p>
            <a:pPr indent="0" algn="r">
              <a:lnSpc>
                <a:spcPct val="100000"/>
              </a:lnSpc>
              <a:buNone/>
            </a:pPr>
            <a:fld id="{5DA18830-126B-436E-A090-F6A2A2ACD6AE}" type="slidenum">
              <a:rPr lang="en-IN" sz="1200" b="0" strike="noStrike" spc="-1">
                <a:solidFill>
                  <a:srgbClr val="8B8B8B"/>
                </a:solidFill>
                <a:latin typeface="Calibri"/>
              </a:rPr>
              <a:t>‹#›</a:t>
            </a:fld>
            <a:endParaRPr lang="en-US" sz="12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3" Type="http://schemas.openxmlformats.org/officeDocument/2006/relationships/image" Target="../media/image14.jpeg" /><Relationship Id="rId2" Type="http://schemas.openxmlformats.org/officeDocument/2006/relationships/image" Target="../media/image13.jpeg" /><Relationship Id="rId1" Type="http://schemas.openxmlformats.org/officeDocument/2006/relationships/slideLayout" Target="../slideLayouts/slideLayout25.xml" /><Relationship Id="rId4" Type="http://schemas.openxmlformats.org/officeDocument/2006/relationships/image" Target="../media/image15.jpeg" /></Relationships>
</file>

<file path=ppt/slides/_rels/slide11.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image" Target="../media/image16.jpeg" /><Relationship Id="rId1" Type="http://schemas.openxmlformats.org/officeDocument/2006/relationships/slideLayout" Target="../slideLayouts/slideLayout25.xml" /><Relationship Id="rId4" Type="http://schemas.openxmlformats.org/officeDocument/2006/relationships/image" Target="../media/image17.jpeg" /></Relationships>
</file>

<file path=ppt/slides/_rels/slide12.xml.rels><?xml version="1.0" encoding="UTF-8" standalone="yes"?>
<Relationships xmlns="http://schemas.openxmlformats.org/package/2006/relationships"><Relationship Id="rId2" Type="http://schemas.openxmlformats.org/officeDocument/2006/relationships/image" Target="../media/image18.jpeg" /><Relationship Id="rId1" Type="http://schemas.openxmlformats.org/officeDocument/2006/relationships/slideLayout" Target="../slideLayouts/slideLayout25.xml" /></Relationships>
</file>

<file path=ppt/slides/_rels/slide13.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5.xml" /></Relationships>
</file>

<file path=ppt/slides/_rels/slide14.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image" Target="../media/image19.jpeg" /><Relationship Id="rId1" Type="http://schemas.openxmlformats.org/officeDocument/2006/relationships/slideLayout" Target="../slideLayouts/slideLayout25.xml" /></Relationships>
</file>

<file path=ppt/slides/_rels/slide15.xml.rels><?xml version="1.0" encoding="UTF-8" standalone="yes"?>
<Relationships xmlns="http://schemas.openxmlformats.org/package/2006/relationships"><Relationship Id="rId3" Type="http://schemas.openxmlformats.org/officeDocument/2006/relationships/image" Target="../media/image21.png" /><Relationship Id="rId2" Type="http://schemas.openxmlformats.org/officeDocument/2006/relationships/image" Target="../media/image18.jpeg" /><Relationship Id="rId1" Type="http://schemas.openxmlformats.org/officeDocument/2006/relationships/slideLayout" Target="../slideLayouts/slideLayout25.xml" /></Relationships>
</file>

<file path=ppt/slides/_rels/slide16.xml.rels><?xml version="1.0" encoding="UTF-8" standalone="yes"?>
<Relationships xmlns="http://schemas.openxmlformats.org/package/2006/relationships"><Relationship Id="rId3" Type="http://schemas.openxmlformats.org/officeDocument/2006/relationships/image" Target="../media/image22.jpeg" /><Relationship Id="rId2" Type="http://schemas.openxmlformats.org/officeDocument/2006/relationships/image" Target="../media/image5.jpeg" /><Relationship Id="rId1" Type="http://schemas.openxmlformats.org/officeDocument/2006/relationships/slideLayout" Target="../slideLayouts/slideLayout25.xml" /></Relationships>
</file>

<file path=ppt/slides/_rels/slide17.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5.xml" /></Relationships>
</file>

<file path=ppt/slides/_rels/slide18.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5.xml" /></Relationships>
</file>

<file path=ppt/slides/_rels/slide19.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4.jpeg" /><Relationship Id="rId1" Type="http://schemas.openxmlformats.org/officeDocument/2006/relationships/slideLayout" Target="../slideLayouts/slideLayout25.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5.xml" /><Relationship Id="rId2" Type="http://schemas.openxmlformats.org/officeDocument/2006/relationships/video" Target="file:///srv/www/vhosts/git_exclude/save/queued/3/e/5/3e553d8d-572f-446a-a4bf-3637507c0298/NULL" TargetMode="External" /><Relationship Id="rId1" Type="http://schemas.microsoft.com/office/2007/relationships/media" Target="file:///srv/www/vhosts/git_exclude/save/queued/3/e/5/3e553d8d-572f-446a-a4bf-3637507c0298/NULL" TargetMode="External" /><Relationship Id="rId5" Type="http://schemas.openxmlformats.org/officeDocument/2006/relationships/image" Target="../media/image23.png" /><Relationship Id="rId4" Type="http://schemas.openxmlformats.org/officeDocument/2006/relationships/image" Target="../media/image4.jpeg" /></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5.xml" /><Relationship Id="rId7" Type="http://schemas.openxmlformats.org/officeDocument/2006/relationships/image" Target="../media/image27.png" /><Relationship Id="rId2" Type="http://schemas.openxmlformats.org/officeDocument/2006/relationships/video" Target="file:///srv/www/vhosts/git_exclude/save/queued/3/e/5/3e553d8d-572f-446a-a4bf-3637507c0298/NULL" TargetMode="External" /><Relationship Id="rId1" Type="http://schemas.microsoft.com/office/2007/relationships/media" Target="file:///srv/www/vhosts/git_exclude/save/queued/3/e/5/3e553d8d-572f-446a-a4bf-3637507c0298/NULL" TargetMode="Externa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jpeg" /></Relationships>
</file>

<file path=ppt/slides/_rels/slide22.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image" Target="../media/image28.jpeg" /><Relationship Id="rId1" Type="http://schemas.openxmlformats.org/officeDocument/2006/relationships/slideLayout" Target="../slideLayouts/slideLayout25.xml" /><Relationship Id="rId4" Type="http://schemas.openxmlformats.org/officeDocument/2006/relationships/image" Target="../media/image29.png" /></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5.xml" /><Relationship Id="rId2" Type="http://schemas.openxmlformats.org/officeDocument/2006/relationships/video" Target="file:///srv/www/vhosts/git_exclude/save/queued/3/e/5/3e553d8d-572f-446a-a4bf-3637507c0298/NULL" TargetMode="External" /><Relationship Id="rId1" Type="http://schemas.microsoft.com/office/2007/relationships/media" Target="file:///srv/www/vhosts/git_exclude/save/queued/3/e/5/3e553d8d-572f-446a-a4bf-3637507c0298/NULL" TargetMode="External" /><Relationship Id="rId5" Type="http://schemas.openxmlformats.org/officeDocument/2006/relationships/image" Target="../media/image31.png" /><Relationship Id="rId4" Type="http://schemas.openxmlformats.org/officeDocument/2006/relationships/image" Target="../media/image30.jpeg" /></Relationships>
</file>

<file path=ppt/slides/_rels/slide24.xml.rels><?xml version="1.0" encoding="UTF-8" standalone="yes"?>
<Relationships xmlns="http://schemas.openxmlformats.org/package/2006/relationships"><Relationship Id="rId2" Type="http://schemas.openxmlformats.org/officeDocument/2006/relationships/hyperlink" Target="https://www.canva.com/design/DAFqBI3yN_s/61XgTDPx09QPMM9cafAKhw/edit?utm_content=DAFqBI3yN_s&amp;utm_campaign=designshare&amp;utm_medium=link2&amp;utm_source=sharebutton" TargetMode="External" /><Relationship Id="rId1" Type="http://schemas.openxmlformats.org/officeDocument/2006/relationships/slideLayout" Target="../slideLayouts/slideLayout25.xml" /></Relationships>
</file>

<file path=ppt/slides/_rels/slide25.xml.rels><?xml version="1.0" encoding="UTF-8" standalone="yes"?>
<Relationships xmlns="http://schemas.openxmlformats.org/package/2006/relationships"><Relationship Id="rId3" Type="http://schemas.openxmlformats.org/officeDocument/2006/relationships/image" Target="../media/image33.jpeg" /><Relationship Id="rId2" Type="http://schemas.openxmlformats.org/officeDocument/2006/relationships/image" Target="../media/image32.jpeg" /><Relationship Id="rId1" Type="http://schemas.openxmlformats.org/officeDocument/2006/relationships/slideLayout" Target="../slideLayouts/slideLayout25.xml" /><Relationship Id="rId5" Type="http://schemas.openxmlformats.org/officeDocument/2006/relationships/image" Target="../media/image35.jpeg" /><Relationship Id="rId4" Type="http://schemas.openxmlformats.org/officeDocument/2006/relationships/image" Target="../media/image34.jpeg" /></Relationships>
</file>

<file path=ppt/slides/_rels/slide26.xml.rels><?xml version="1.0" encoding="UTF-8" standalone="yes"?>
<Relationships xmlns="http://schemas.openxmlformats.org/package/2006/relationships"><Relationship Id="rId2" Type="http://schemas.openxmlformats.org/officeDocument/2006/relationships/image" Target="../media/image36.jpeg" /><Relationship Id="rId1" Type="http://schemas.openxmlformats.org/officeDocument/2006/relationships/slideLayout" Target="../slideLayouts/slideLayout25.xml" /></Relationships>
</file>

<file path=ppt/slides/_rels/slide27.xml.rels><?xml version="1.0" encoding="UTF-8" standalone="yes"?>
<Relationships xmlns="http://schemas.openxmlformats.org/package/2006/relationships"><Relationship Id="rId3" Type="http://schemas.openxmlformats.org/officeDocument/2006/relationships/image" Target="../media/image37.jpeg" /><Relationship Id="rId2" Type="http://schemas.openxmlformats.org/officeDocument/2006/relationships/image" Target="../media/image18.jpeg" /><Relationship Id="rId1" Type="http://schemas.openxmlformats.org/officeDocument/2006/relationships/slideLayout" Target="../slideLayouts/slideLayout25.xml" /><Relationship Id="rId4" Type="http://schemas.openxmlformats.org/officeDocument/2006/relationships/image" Target="../media/image38.jpeg" /></Relationships>
</file>

<file path=ppt/slides/_rels/slide2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5.xml" /></Relationships>
</file>

<file path=ppt/slides/_rels/slide29.xml.rels><?xml version="1.0" encoding="UTF-8" standalone="yes"?>
<Relationships xmlns="http://schemas.openxmlformats.org/package/2006/relationships"><Relationship Id="rId3" Type="http://schemas.openxmlformats.org/officeDocument/2006/relationships/image" Target="../media/image39.jpeg" /><Relationship Id="rId2" Type="http://schemas.openxmlformats.org/officeDocument/2006/relationships/image" Target="../media/image4.jpeg" /><Relationship Id="rId1" Type="http://schemas.openxmlformats.org/officeDocument/2006/relationships/slideLayout" Target="../slideLayouts/slideLayout25.xml" /></Relationships>
</file>

<file path=ppt/slides/_rels/slide3.xml.rels><?xml version="1.0" encoding="UTF-8" standalone="yes"?>
<Relationships xmlns="http://schemas.openxmlformats.org/package/2006/relationships"><Relationship Id="rId2" Type="http://schemas.openxmlformats.org/officeDocument/2006/relationships/image" Target="../media/image4.jpeg" /><Relationship Id="rId1" Type="http://schemas.openxmlformats.org/officeDocument/2006/relationships/slideLayout" Target="../slideLayouts/slideLayout25.xml" /></Relationships>
</file>

<file path=ppt/slides/_rels/slide30.xml.rels><?xml version="1.0" encoding="UTF-8" standalone="yes"?>
<Relationships xmlns="http://schemas.openxmlformats.org/package/2006/relationships"><Relationship Id="rId3" Type="http://schemas.openxmlformats.org/officeDocument/2006/relationships/image" Target="../media/image40.jpeg" /><Relationship Id="rId2" Type="http://schemas.openxmlformats.org/officeDocument/2006/relationships/image" Target="../media/image16.jpeg" /><Relationship Id="rId1" Type="http://schemas.openxmlformats.org/officeDocument/2006/relationships/slideLayout" Target="../slideLayouts/slideLayout25.xml" /></Relationships>
</file>

<file path=ppt/slides/_rels/slide31.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5.xml" /></Relationships>
</file>

<file path=ppt/slides/_rels/slide32.xml.rels><?xml version="1.0" encoding="UTF-8" standalone="yes"?>
<Relationships xmlns="http://schemas.openxmlformats.org/package/2006/relationships"><Relationship Id="rId2" Type="http://schemas.openxmlformats.org/officeDocument/2006/relationships/image" Target="../media/image41.jpeg" /><Relationship Id="rId1" Type="http://schemas.openxmlformats.org/officeDocument/2006/relationships/slideLayout" Target="../slideLayouts/slideLayout25.xml" /></Relationships>
</file>

<file path=ppt/slides/_rels/slide4.xml.rels><?xml version="1.0" encoding="UTF-8" standalone="yes"?>
<Relationships xmlns="http://schemas.openxmlformats.org/package/2006/relationships"><Relationship Id="rId2" Type="http://schemas.openxmlformats.org/officeDocument/2006/relationships/image" Target="../media/image5.jpeg" /><Relationship Id="rId1" Type="http://schemas.openxmlformats.org/officeDocument/2006/relationships/slideLayout" Target="../slideLayouts/slideLayout25.xml" /></Relationships>
</file>

<file path=ppt/slides/_rels/slide5.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5.xml" /></Relationships>
</file>

<file path=ppt/slides/_rels/slide6.xml.rels><?xml version="1.0" encoding="UTF-8" standalone="yes"?>
<Relationships xmlns="http://schemas.openxmlformats.org/package/2006/relationships"><Relationship Id="rId2" Type="http://schemas.openxmlformats.org/officeDocument/2006/relationships/image" Target="../media/image6.jpeg" /><Relationship Id="rId1" Type="http://schemas.openxmlformats.org/officeDocument/2006/relationships/slideLayout" Target="../slideLayouts/slideLayout25.xml" /></Relationships>
</file>

<file path=ppt/slides/_rels/slide7.xml.rels><?xml version="1.0" encoding="UTF-8" standalone="yes"?>
<Relationships xmlns="http://schemas.openxmlformats.org/package/2006/relationships"><Relationship Id="rId3" Type="http://schemas.openxmlformats.org/officeDocument/2006/relationships/image" Target="../media/image8.jpeg" /><Relationship Id="rId2" Type="http://schemas.openxmlformats.org/officeDocument/2006/relationships/image" Target="../media/image7.jpeg" /><Relationship Id="rId1" Type="http://schemas.openxmlformats.org/officeDocument/2006/relationships/slideLayout" Target="../slideLayouts/slideLayout25.xml" /><Relationship Id="rId4" Type="http://schemas.openxmlformats.org/officeDocument/2006/relationships/image" Target="../media/image9.jpeg" /></Relationships>
</file>

<file path=ppt/slides/_rels/slide8.xml.rels><?xml version="1.0" encoding="UTF-8" standalone="yes"?>
<Relationships xmlns="http://schemas.openxmlformats.org/package/2006/relationships"><Relationship Id="rId2" Type="http://schemas.openxmlformats.org/officeDocument/2006/relationships/image" Target="../media/image10.jpeg" /><Relationship Id="rId1" Type="http://schemas.openxmlformats.org/officeDocument/2006/relationships/slideLayout" Target="../slideLayouts/slideLayout25.xml" /></Relationships>
</file>

<file path=ppt/slides/_rels/slide9.xml.rels><?xml version="1.0" encoding="UTF-8" standalone="yes"?>
<Relationships xmlns="http://schemas.openxmlformats.org/package/2006/relationships"><Relationship Id="rId3" Type="http://schemas.openxmlformats.org/officeDocument/2006/relationships/image" Target="../media/image11.jpeg" /><Relationship Id="rId2" Type="http://schemas.openxmlformats.org/officeDocument/2006/relationships/image" Target="../media/image5.jpeg" /><Relationship Id="rId1" Type="http://schemas.openxmlformats.org/officeDocument/2006/relationships/slideLayout" Target="../slideLayouts/slideLayout25.xml" /><Relationship Id="rId4" Type="http://schemas.openxmlformats.org/officeDocument/2006/relationships/image" Target="../media/image12.jpe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tile/>
        </a:blipFill>
        <a:effectLst/>
      </p:bgPr>
    </p:bg>
    <p:spTree>
      <p:nvGrpSpPr>
        <p:cNvPr id="1" name=""/>
        <p:cNvGrpSpPr/>
        <p:nvPr/>
      </p:nvGrpSpPr>
      <p:grpSpPr>
        <a:xfrm>
          <a:off x="0" y="0"/>
          <a:ext cx="0" cy="0"/>
          <a:chOff x="0" y="0"/>
          <a:chExt cx="0" cy="0"/>
        </a:xfrm>
      </p:grpSpPr>
      <p:pic>
        <p:nvPicPr>
          <p:cNvPr id="131" name="Picture 24" descr="person with bookbag staring out over the mountains"/>
          <p:cNvPicPr/>
          <p:nvPr/>
        </p:nvPicPr>
        <p:blipFill>
          <a:blip r:embed="rId4"/>
          <a:stretch/>
        </p:blipFill>
        <p:spPr>
          <a:xfrm>
            <a:off x="0" y="0"/>
            <a:ext cx="12191760" cy="6859080"/>
          </a:xfrm>
          <a:prstGeom prst="rect">
            <a:avLst/>
          </a:prstGeom>
          <a:ln w="0">
            <a:noFill/>
          </a:ln>
        </p:spPr>
      </p:pic>
      <p:sp>
        <p:nvSpPr>
          <p:cNvPr id="132" name="Rectangle 29"/>
          <p:cNvSpPr/>
          <p:nvPr/>
        </p:nvSpPr>
        <p:spPr>
          <a:xfrm>
            <a:off x="-360" y="0"/>
            <a:ext cx="12191760" cy="6857640"/>
          </a:xfrm>
          <a:prstGeom prst="rect">
            <a:avLst/>
          </a:prstGeom>
          <a:gradFill rotWithShape="0">
            <a:gsLst>
              <a:gs pos="0">
                <a:srgbClr val="FFFFFF">
                  <a:alpha val="0"/>
                </a:srgbClr>
              </a:gs>
              <a:gs pos="100000">
                <a:srgbClr val="44546A"/>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50000"/>
              </a:lnSpc>
            </a:pPr>
            <a:endParaRPr lang="en-US" sz="1800" b="0" strike="noStrike" spc="-1" dirty="0">
              <a:solidFill>
                <a:srgbClr val="000000"/>
              </a:solidFill>
              <a:latin typeface="Arial"/>
            </a:endParaRPr>
          </a:p>
          <a:p>
            <a:pPr algn="ctr">
              <a:lnSpc>
                <a:spcPct val="150000"/>
              </a:lnSpc>
            </a:pPr>
            <a:endParaRPr lang="en-US" sz="1800" b="0" strike="noStrike" spc="-1" dirty="0">
              <a:solidFill>
                <a:srgbClr val="000000"/>
              </a:solidFill>
              <a:latin typeface="Arial"/>
            </a:endParaRPr>
          </a:p>
          <a:p>
            <a:pPr marL="3657600" algn="ctr">
              <a:lnSpc>
                <a:spcPct val="150000"/>
              </a:lnSpc>
            </a:pPr>
            <a:endParaRPr lang="en-US" sz="1800" b="0" strike="noStrike" spc="-1" dirty="0">
              <a:solidFill>
                <a:srgbClr val="000000"/>
              </a:solidFill>
              <a:latin typeface="Arial"/>
            </a:endParaRPr>
          </a:p>
          <a:p>
            <a:pPr marL="3657600" algn="ctr">
              <a:lnSpc>
                <a:spcPct val="150000"/>
              </a:lnSpc>
            </a:pPr>
            <a:endParaRPr lang="en-US" sz="1800" b="0" strike="noStrike" spc="-1" dirty="0">
              <a:solidFill>
                <a:srgbClr val="000000"/>
              </a:solidFill>
              <a:latin typeface="Arial"/>
            </a:endParaRPr>
          </a:p>
          <a:p>
            <a:pPr marL="3657600" algn="ctr">
              <a:lnSpc>
                <a:spcPct val="150000"/>
              </a:lnSpc>
            </a:pPr>
            <a:r>
              <a:rPr lang="en-US" sz="2000" b="1" strike="noStrike" spc="-1" dirty="0" err="1">
                <a:solidFill>
                  <a:srgbClr val="FFFFFF"/>
                </a:solidFill>
                <a:latin typeface="Calibri"/>
              </a:rPr>
              <a:t>Mousimi</a:t>
            </a:r>
            <a:r>
              <a:rPr lang="en-US" sz="2000" b="1" strike="noStrike" spc="-1" dirty="0">
                <a:solidFill>
                  <a:srgbClr val="FFFFFF"/>
                </a:solidFill>
                <a:latin typeface="Calibri"/>
              </a:rPr>
              <a:t> Das</a:t>
            </a:r>
            <a:endParaRPr lang="en-US" sz="2000" b="0" strike="noStrike" spc="-1" dirty="0">
              <a:solidFill>
                <a:srgbClr val="000000"/>
              </a:solidFill>
              <a:latin typeface="Arial"/>
            </a:endParaRPr>
          </a:p>
          <a:p>
            <a:pPr marL="3657600" algn="ctr">
              <a:lnSpc>
                <a:spcPct val="150000"/>
              </a:lnSpc>
            </a:pPr>
            <a:r>
              <a:rPr lang="en-US" sz="2000" b="1" strike="noStrike" spc="-1" dirty="0" err="1">
                <a:solidFill>
                  <a:srgbClr val="FFFFFF"/>
                </a:solidFill>
                <a:latin typeface="Calibri"/>
              </a:rPr>
              <a:t>Gangavarapu</a:t>
            </a:r>
            <a:r>
              <a:rPr lang="en-US" sz="2000" b="1" strike="noStrike" spc="-1" dirty="0">
                <a:solidFill>
                  <a:srgbClr val="FFFFFF"/>
                </a:solidFill>
                <a:latin typeface="Calibri"/>
              </a:rPr>
              <a:t> </a:t>
            </a:r>
            <a:r>
              <a:rPr lang="en-US" sz="2000" b="1" strike="noStrike" spc="-1" dirty="0" err="1">
                <a:solidFill>
                  <a:srgbClr val="FFFFFF"/>
                </a:solidFill>
                <a:latin typeface="Calibri"/>
              </a:rPr>
              <a:t>Gayatri</a:t>
            </a:r>
            <a:endParaRPr lang="en-US" sz="2000" b="0" strike="noStrike" spc="-1" dirty="0">
              <a:solidFill>
                <a:srgbClr val="000000"/>
              </a:solidFill>
              <a:latin typeface="Arial"/>
            </a:endParaRPr>
          </a:p>
          <a:p>
            <a:pPr marL="3657600" algn="ctr">
              <a:lnSpc>
                <a:spcPct val="150000"/>
              </a:lnSpc>
            </a:pPr>
            <a:r>
              <a:rPr lang="en-US" sz="2000" b="1" strike="noStrike" spc="-1" dirty="0" err="1">
                <a:solidFill>
                  <a:srgbClr val="FFFFFF"/>
                </a:solidFill>
                <a:latin typeface="Calibri"/>
              </a:rPr>
              <a:t>Pandranki</a:t>
            </a:r>
            <a:r>
              <a:rPr lang="en-US" sz="2000" b="1" strike="noStrike" spc="-1" dirty="0">
                <a:solidFill>
                  <a:srgbClr val="FFFFFF"/>
                </a:solidFill>
                <a:latin typeface="Calibri"/>
              </a:rPr>
              <a:t> Narendra </a:t>
            </a:r>
            <a:r>
              <a:rPr lang="en-US" sz="2000" b="1" strike="noStrike" spc="-1" dirty="0" err="1">
                <a:solidFill>
                  <a:srgbClr val="FFFFFF"/>
                </a:solidFill>
                <a:latin typeface="Calibri"/>
              </a:rPr>
              <a:t>Babu</a:t>
            </a:r>
            <a:endParaRPr lang="en-US" sz="2000" b="0" strike="noStrike" spc="-1" dirty="0">
              <a:solidFill>
                <a:srgbClr val="000000"/>
              </a:solidFill>
              <a:latin typeface="Arial"/>
            </a:endParaRPr>
          </a:p>
          <a:p>
            <a:pPr marL="3657600" algn="ctr">
              <a:lnSpc>
                <a:spcPct val="150000"/>
              </a:lnSpc>
            </a:pPr>
            <a:r>
              <a:rPr lang="en-US" sz="2000" b="1" strike="noStrike" spc="-1" dirty="0" err="1">
                <a:solidFill>
                  <a:srgbClr val="FFFFFF"/>
                </a:solidFill>
                <a:latin typeface="Calibri"/>
              </a:rPr>
              <a:t>Riti</a:t>
            </a:r>
            <a:r>
              <a:rPr lang="en-US" sz="2000" b="1" strike="noStrike" spc="-1" dirty="0">
                <a:solidFill>
                  <a:srgbClr val="FFFFFF"/>
                </a:solidFill>
                <a:latin typeface="Calibri"/>
              </a:rPr>
              <a:t> </a:t>
            </a:r>
            <a:r>
              <a:rPr lang="en-US" sz="2000" b="1" strike="noStrike" spc="-1" dirty="0" err="1">
                <a:solidFill>
                  <a:srgbClr val="FFFFFF"/>
                </a:solidFill>
                <a:latin typeface="Calibri"/>
              </a:rPr>
              <a:t>Swapna</a:t>
            </a:r>
            <a:r>
              <a:rPr lang="en-US" sz="2000" b="1" strike="noStrike" spc="-1" dirty="0">
                <a:solidFill>
                  <a:srgbClr val="FFFFFF"/>
                </a:solidFill>
                <a:latin typeface="Calibri"/>
              </a:rPr>
              <a:t> Sri </a:t>
            </a:r>
            <a:r>
              <a:rPr lang="en-US" sz="2000" b="1" strike="noStrike" spc="-1" dirty="0" err="1">
                <a:solidFill>
                  <a:srgbClr val="FFFFFF"/>
                </a:solidFill>
                <a:latin typeface="Calibri"/>
              </a:rPr>
              <a:t>Behara</a:t>
            </a:r>
            <a:endParaRPr lang="en-US" sz="2000" b="0" strike="noStrike" spc="-1" dirty="0">
              <a:solidFill>
                <a:srgbClr val="000000"/>
              </a:solidFill>
              <a:latin typeface="Arial"/>
            </a:endParaRPr>
          </a:p>
          <a:p>
            <a:pPr marL="3657600" algn="ctr">
              <a:lnSpc>
                <a:spcPct val="150000"/>
              </a:lnSpc>
            </a:pPr>
            <a:r>
              <a:rPr lang="en-US" sz="2000" b="1" strike="noStrike" spc="-1" dirty="0" err="1">
                <a:solidFill>
                  <a:srgbClr val="FFFFFF"/>
                </a:solidFill>
                <a:latin typeface="Calibri"/>
              </a:rPr>
              <a:t>Pedapolu</a:t>
            </a:r>
            <a:r>
              <a:rPr lang="en-US" sz="2000" b="1" strike="noStrike" spc="-1" dirty="0">
                <a:solidFill>
                  <a:srgbClr val="FFFFFF"/>
                </a:solidFill>
                <a:latin typeface="Calibri"/>
              </a:rPr>
              <a:t> </a:t>
            </a:r>
            <a:r>
              <a:rPr lang="en-IN" sz="2000" b="1" strike="noStrike" spc="-1" dirty="0">
                <a:solidFill>
                  <a:srgbClr val="FFFFFF"/>
                </a:solidFill>
                <a:latin typeface="Calibri"/>
              </a:rPr>
              <a:t>Sai</a:t>
            </a:r>
          </a:p>
          <a:p>
            <a:pPr marL="3657600" algn="ctr">
              <a:lnSpc>
                <a:spcPct val="150000"/>
              </a:lnSpc>
            </a:pPr>
            <a:r>
              <a:rPr lang="en-IN" sz="2000" b="1" strike="noStrike" spc="-1" dirty="0">
                <a:solidFill>
                  <a:srgbClr val="FFFFFF"/>
                </a:solidFill>
                <a:latin typeface="Calibri"/>
              </a:rPr>
              <a:t>Team ID : LTVIP2023TMID09304</a:t>
            </a:r>
          </a:p>
          <a:p>
            <a:pPr marL="3657600" algn="ctr">
              <a:lnSpc>
                <a:spcPct val="150000"/>
              </a:lnSpc>
            </a:pPr>
            <a:endParaRPr lang="en-US" sz="2000" b="0" strike="noStrike" spc="-1" dirty="0">
              <a:solidFill>
                <a:srgbClr val="000000"/>
              </a:solidFill>
              <a:latin typeface="Arial"/>
            </a:endParaRPr>
          </a:p>
        </p:txBody>
      </p:sp>
      <p:sp>
        <p:nvSpPr>
          <p:cNvPr id="133" name="PlaceHolder 1"/>
          <p:cNvSpPr>
            <a:spLocks noGrp="1"/>
          </p:cNvSpPr>
          <p:nvPr>
            <p:ph type="title"/>
          </p:nvPr>
        </p:nvSpPr>
        <p:spPr>
          <a:xfrm>
            <a:off x="2999520" y="1554480"/>
            <a:ext cx="5778360" cy="856440"/>
          </a:xfrm>
          <a:prstGeom prst="rect">
            <a:avLst/>
          </a:prstGeom>
          <a:noFill/>
          <a:ln w="0">
            <a:noFill/>
          </a:ln>
        </p:spPr>
        <p:txBody>
          <a:bodyPr anchor="b">
            <a:normAutofit fontScale="58000"/>
          </a:bodyPr>
          <a:lstStyle/>
          <a:p>
            <a:pPr indent="0" algn="ctr">
              <a:lnSpc>
                <a:spcPct val="90000"/>
              </a:lnSpc>
              <a:buNone/>
            </a:pPr>
            <a:r>
              <a:rPr lang="en-US" sz="9600" b="0" strike="noStrike" spc="-1">
                <a:solidFill>
                  <a:srgbClr val="E7E6E6"/>
                </a:solidFill>
                <a:latin typeface="CG Omega"/>
              </a:rPr>
              <a:t>TEAM</a:t>
            </a:r>
            <a:endParaRPr lang="en-US" sz="9600" b="0" strike="noStrike" spc="-1">
              <a:solidFill>
                <a:srgbClr val="000000"/>
              </a:solidFill>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50" name="PlaceHolder 1"/>
          <p:cNvSpPr>
            <a:spLocks noGrp="1"/>
          </p:cNvSpPr>
          <p:nvPr>
            <p:ph/>
          </p:nvPr>
        </p:nvSpPr>
        <p:spPr>
          <a:xfrm>
            <a:off x="0" y="0"/>
            <a:ext cx="12191760" cy="6857640"/>
          </a:xfrm>
          <a:prstGeom prst="rect">
            <a:avLst/>
          </a:prstGeom>
          <a:blipFill rotWithShape="0">
            <a:blip r:embed="rId3"/>
            <a:tile/>
          </a:blipFill>
          <a:ln w="0">
            <a:noFill/>
          </a:ln>
        </p:spPr>
        <p:txBody>
          <a:bodyPr anchor="t">
            <a:noAutofit/>
          </a:bodyPr>
          <a:lstStyle/>
          <a:p>
            <a:pPr marL="228600" indent="-228600">
              <a:lnSpc>
                <a:spcPct val="90000"/>
              </a:lnSpc>
              <a:spcBef>
                <a:spcPts val="1001"/>
              </a:spcBef>
              <a:buClr>
                <a:srgbClr val="0D0D0D"/>
              </a:buClr>
              <a:buFont typeface="Arial"/>
              <a:buChar char="•"/>
            </a:pPr>
            <a:r>
              <a:rPr lang="en-GB" sz="2800" b="1" strike="noStrike" spc="-1">
                <a:solidFill>
                  <a:srgbClr val="0D0D0D"/>
                </a:solidFill>
                <a:latin typeface="Bahnschrift Condensed"/>
              </a:rPr>
              <a:t>Analysis of Competitor keywords:</a:t>
            </a:r>
            <a:endParaRPr lang="en-US" sz="2800" b="0" strike="noStrike" spc="-1">
              <a:solidFill>
                <a:srgbClr val="000000"/>
              </a:solidFill>
              <a:latin typeface="Calibri"/>
            </a:endParaRPr>
          </a:p>
        </p:txBody>
      </p:sp>
      <p:pic>
        <p:nvPicPr>
          <p:cNvPr id="151" name="Picture 3"/>
          <p:cNvPicPr/>
          <p:nvPr/>
        </p:nvPicPr>
        <p:blipFill>
          <a:blip r:embed="rId4"/>
        </p:blipFill>
        <p:spPr>
          <a:xfrm>
            <a:off x="1025280" y="633960"/>
            <a:ext cx="10174680" cy="5974560"/>
          </a:xfrm>
          <a:prstGeom prst="rect">
            <a:avLst/>
          </a:prstGeom>
          <a:ln w="88900" cap="sq">
            <a:solidFill>
              <a:srgbClr val="000000"/>
            </a:solidFill>
            <a:miter/>
          </a:ln>
          <a:effectLst>
            <a:innerShdw blurRad="76200">
              <a:srgbClr val="000000"/>
            </a:inn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52" name="PlaceHolder 1"/>
          <p:cNvSpPr>
            <a:spLocks noGrp="1"/>
          </p:cNvSpPr>
          <p:nvPr>
            <p:ph/>
          </p:nvPr>
        </p:nvSpPr>
        <p:spPr>
          <a:xfrm>
            <a:off x="0" y="0"/>
            <a:ext cx="12191760" cy="6857640"/>
          </a:xfrm>
          <a:prstGeom prst="rect">
            <a:avLst/>
          </a:prstGeom>
          <a:blipFill rotWithShape="0">
            <a:blip r:embed="rId3"/>
            <a:tile/>
          </a:blipFill>
          <a:ln w="0">
            <a:noFill/>
          </a:ln>
        </p:spPr>
        <p:txBody>
          <a:bodyPr anchor="t">
            <a:noAutofit/>
          </a:bodyPr>
          <a:lstStyle/>
          <a:p>
            <a:pPr marL="228600" indent="-228600">
              <a:lnSpc>
                <a:spcPct val="150000"/>
              </a:lnSpc>
              <a:spcBef>
                <a:spcPts val="1001"/>
              </a:spcBef>
              <a:buClr>
                <a:srgbClr val="0B35E9"/>
              </a:buClr>
              <a:buFont typeface="Arial"/>
              <a:buChar char="•"/>
            </a:pPr>
            <a:r>
              <a:rPr lang="en-GB" sz="2400" b="1" i="1" strike="noStrike" spc="-1">
                <a:solidFill>
                  <a:srgbClr val="0B35E9"/>
                </a:solidFill>
                <a:latin typeface="Lucida Sans"/>
              </a:rPr>
              <a:t>Long-tail Keywords:</a:t>
            </a:r>
            <a:endParaRPr lang="en-US" sz="2400" b="0" strike="noStrike" spc="-1">
              <a:solidFill>
                <a:srgbClr val="000000"/>
              </a:solidFill>
              <a:latin typeface="Calibri"/>
            </a:endParaRPr>
          </a:p>
          <a:p>
            <a:pPr indent="0" algn="just">
              <a:lnSpc>
                <a:spcPct val="100000"/>
              </a:lnSpc>
              <a:spcBef>
                <a:spcPts val="1001"/>
              </a:spcBef>
              <a:buNone/>
              <a:tabLst>
                <a:tab pos="0" algn="l"/>
              </a:tabLst>
            </a:pPr>
            <a:r>
              <a:rPr lang="en-GB" sz="1800" b="1" i="1" strike="noStrike" spc="-1">
                <a:solidFill>
                  <a:srgbClr val="000000"/>
                </a:solidFill>
                <a:latin typeface="Lucida Sans"/>
              </a:rPr>
              <a:t>For example, if we analyse the keyword “</a:t>
            </a:r>
            <a:r>
              <a:rPr lang="en-GB" sz="1800" b="1" i="1" strike="noStrike" spc="-1">
                <a:solidFill>
                  <a:srgbClr val="FF0000"/>
                </a:solidFill>
                <a:latin typeface="Lucida Sans"/>
              </a:rPr>
              <a:t>best content marketing podcasts</a:t>
            </a:r>
            <a:r>
              <a:rPr lang="en-GB" sz="1800" b="1" i="1" strike="noStrike" spc="-1">
                <a:solidFill>
                  <a:srgbClr val="000000"/>
                </a:solidFill>
                <a:latin typeface="Lucida Sans"/>
              </a:rPr>
              <a:t>,” we see that it has a low search volume and low keyword difficulty and also have lower competition but higher conversation potentiality which align with the research objectives. It’s also longer and highly specific. So, it’s a long-tail keyword. These are usually keywords closely related to the term you just searched for</a:t>
            </a:r>
            <a:r>
              <a:rPr lang="en-GB" sz="1400" b="1" i="1" strike="noStrike" spc="-1">
                <a:solidFill>
                  <a:srgbClr val="000000"/>
                </a:solidFill>
                <a:latin typeface="Lucida Sans"/>
              </a:rPr>
              <a:t>.</a:t>
            </a:r>
            <a:endParaRPr lang="en-US" sz="1400" b="0" strike="noStrike" spc="-1">
              <a:solidFill>
                <a:srgbClr val="000000"/>
              </a:solidFill>
              <a:latin typeface="Calibri"/>
            </a:endParaRPr>
          </a:p>
        </p:txBody>
      </p:sp>
      <p:pic>
        <p:nvPicPr>
          <p:cNvPr id="153" name="Picture 3"/>
          <p:cNvPicPr/>
          <p:nvPr/>
        </p:nvPicPr>
        <p:blipFill>
          <a:blip r:embed="rId4"/>
        </p:blipFill>
        <p:spPr>
          <a:xfrm>
            <a:off x="2185200" y="2290680"/>
            <a:ext cx="7379280" cy="4359240"/>
          </a:xfrm>
          <a:prstGeom prst="rect">
            <a:avLst/>
          </a:prstGeom>
          <a:ln w="38100" cap="sq">
            <a:solidFill>
              <a:srgbClr val="000000"/>
            </a:solidFill>
            <a:miter/>
          </a:ln>
          <a:effectLst>
            <a:outerShdw blurRad="50760" dist="37674" dir="2700000" algn="tl" rotWithShape="0">
              <a:srgbClr val="000000">
                <a:alpha val="43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p:nvPr>
        </p:nvSpPr>
        <p:spPr>
          <a:xfrm>
            <a:off x="0" y="0"/>
            <a:ext cx="12191760" cy="6857640"/>
          </a:xfrm>
          <a:prstGeom prst="rect">
            <a:avLst/>
          </a:prstGeom>
          <a:blipFill rotWithShape="0">
            <a:blip r:embed="rId2"/>
            <a:tile/>
          </a:blipFill>
          <a:ln w="0">
            <a:noFill/>
          </a:ln>
        </p:spPr>
        <p:txBody>
          <a:bodyPr anchor="t">
            <a:noAutofit/>
          </a:bodyPr>
          <a:lstStyle/>
          <a:p>
            <a:pPr marL="228600" indent="-228600">
              <a:lnSpc>
                <a:spcPct val="90000"/>
              </a:lnSpc>
              <a:spcBef>
                <a:spcPts val="1001"/>
              </a:spcBef>
              <a:buClr>
                <a:srgbClr val="FF0000"/>
              </a:buClr>
              <a:buFont typeface="Wingdings" charset="2"/>
              <a:buChar char=""/>
            </a:pPr>
            <a:r>
              <a:rPr lang="en-GB" sz="3200" b="1" strike="noStrike" spc="-1">
                <a:solidFill>
                  <a:srgbClr val="FF0000"/>
                </a:solidFill>
                <a:latin typeface="comic"/>
              </a:rPr>
              <a:t>process of conducting keyword research and the SEO recommendations :</a:t>
            </a:r>
            <a:br>
              <a:rPr sz="3200"/>
            </a:br>
            <a:r>
              <a:rPr lang="en-GB" sz="3200" b="1" strike="noStrike" spc="-1">
                <a:solidFill>
                  <a:srgbClr val="299D9D"/>
                </a:solidFill>
                <a:latin typeface="comic"/>
              </a:rPr>
              <a:t> </a:t>
            </a:r>
            <a:endParaRPr lang="en-US" sz="3200" b="0" strike="noStrike" spc="-1">
              <a:solidFill>
                <a:srgbClr val="000000"/>
              </a:solidFill>
              <a:latin typeface="Calibri"/>
            </a:endParaRPr>
          </a:p>
          <a:p>
            <a:pPr marL="228600" indent="-228600" algn="just">
              <a:lnSpc>
                <a:spcPct val="100000"/>
              </a:lnSpc>
              <a:spcBef>
                <a:spcPts val="1001"/>
              </a:spcBef>
              <a:buClr>
                <a:srgbClr val="3A41CE"/>
              </a:buClr>
              <a:buFont typeface="Wingdings" charset="2"/>
              <a:buChar char=""/>
            </a:pPr>
            <a:r>
              <a:rPr lang="en-IN" sz="3200" b="0" strike="noStrike" spc="-1">
                <a:solidFill>
                  <a:srgbClr val="3A41CE"/>
                </a:solidFill>
                <a:latin typeface="Agency FB"/>
              </a:rPr>
              <a:t>Keyword research is the process of finding and analysing keywords your ideal website visitors enter into search engines that enables you to target the most effective keywords in your content strategy. Keywords are words or phrases people use to find information or products in search engines. For example, if you want to buy food for your puppy you might type the keyword food for puppies into google properly conducted keyword helps you to:</a:t>
            </a:r>
            <a:endParaRPr lang="en-US" sz="3200" b="0" strike="noStrike" spc="-1">
              <a:solidFill>
                <a:srgbClr val="000000"/>
              </a:solidFill>
              <a:latin typeface="Calibri"/>
            </a:endParaRPr>
          </a:p>
          <a:p>
            <a:pPr indent="0" algn="just">
              <a:lnSpc>
                <a:spcPct val="100000"/>
              </a:lnSpc>
              <a:spcBef>
                <a:spcPts val="1001"/>
              </a:spcBef>
              <a:buNone/>
              <a:tabLst>
                <a:tab pos="0" algn="l"/>
              </a:tabLst>
            </a:pPr>
            <a:endParaRPr lang="en-US" sz="2800" b="0" strike="noStrike" spc="-1">
              <a:solidFill>
                <a:srgbClr val="000000"/>
              </a:solidFill>
              <a:latin typeface="Calibri"/>
            </a:endParaRPr>
          </a:p>
          <a:p>
            <a:pPr marL="228600" indent="-228600">
              <a:lnSpc>
                <a:spcPct val="90000"/>
              </a:lnSpc>
              <a:spcBef>
                <a:spcPts val="1001"/>
              </a:spcBef>
              <a:buClr>
                <a:srgbClr val="872D2D"/>
              </a:buClr>
              <a:buFont typeface="Arial"/>
              <a:buChar char="•"/>
              <a:tabLst>
                <a:tab pos="0" algn="l"/>
              </a:tabLst>
            </a:pPr>
            <a:r>
              <a:rPr lang="en-IN" sz="2800" b="0" i="1" strike="noStrike" spc="-1">
                <a:solidFill>
                  <a:srgbClr val="872D2D"/>
                </a:solidFill>
                <a:latin typeface="Calibri"/>
              </a:rPr>
              <a:t>Better understand your niche and target audience.</a:t>
            </a:r>
            <a:endParaRPr lang="en-US" sz="2800" b="0" strike="noStrike" spc="-1">
              <a:solidFill>
                <a:srgbClr val="000000"/>
              </a:solidFill>
              <a:latin typeface="Calibri"/>
            </a:endParaRPr>
          </a:p>
          <a:p>
            <a:pPr marL="228600" indent="-228600">
              <a:lnSpc>
                <a:spcPct val="90000"/>
              </a:lnSpc>
              <a:spcBef>
                <a:spcPts val="1001"/>
              </a:spcBef>
              <a:buClr>
                <a:srgbClr val="872D2D"/>
              </a:buClr>
              <a:buFont typeface="Arial"/>
              <a:buChar char="•"/>
              <a:tabLst>
                <a:tab pos="0" algn="l"/>
              </a:tabLst>
            </a:pPr>
            <a:r>
              <a:rPr lang="en-IN" sz="2800" b="0" i="1" strike="noStrike" spc="-1">
                <a:solidFill>
                  <a:srgbClr val="872D2D"/>
                </a:solidFill>
                <a:latin typeface="Calibri"/>
              </a:rPr>
              <a:t>Tailor your content strategy to the needs of your audience.</a:t>
            </a:r>
            <a:endParaRPr lang="en-US" sz="2800" b="0" strike="noStrike" spc="-1">
              <a:solidFill>
                <a:srgbClr val="000000"/>
              </a:solidFill>
              <a:latin typeface="Calibri"/>
            </a:endParaRPr>
          </a:p>
          <a:p>
            <a:pPr marL="228600" indent="-228600">
              <a:lnSpc>
                <a:spcPct val="90000"/>
              </a:lnSpc>
              <a:spcBef>
                <a:spcPts val="1001"/>
              </a:spcBef>
              <a:buClr>
                <a:srgbClr val="872D2D"/>
              </a:buClr>
              <a:buFont typeface="Arial"/>
              <a:buChar char="•"/>
              <a:tabLst>
                <a:tab pos="0" algn="l"/>
              </a:tabLst>
            </a:pPr>
            <a:r>
              <a:rPr lang="en-IN" sz="2800" b="0" i="1" strike="noStrike" spc="-1">
                <a:solidFill>
                  <a:srgbClr val="872D2D"/>
                </a:solidFill>
                <a:latin typeface="Calibri"/>
              </a:rPr>
              <a:t>Get more relevant traffic to your website.</a:t>
            </a:r>
            <a:endParaRPr lang="en-US" sz="2800" b="0" strike="noStrike" spc="-1">
              <a:solidFill>
                <a:srgbClr val="000000"/>
              </a:solidFill>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p:cNvSpPr>
          <p:nvPr>
            <p:ph/>
          </p:nvPr>
        </p:nvSpPr>
        <p:spPr>
          <a:xfrm>
            <a:off x="0" y="0"/>
            <a:ext cx="12191760" cy="6857640"/>
          </a:xfrm>
          <a:prstGeom prst="rect">
            <a:avLst/>
          </a:prstGeom>
          <a:blipFill rotWithShape="0">
            <a:blip r:embed="rId2"/>
            <a:tile/>
          </a:blipFill>
          <a:ln w="0">
            <a:noFill/>
          </a:ln>
        </p:spPr>
        <p:txBody>
          <a:bodyPr anchor="t">
            <a:normAutofit fontScale="92000"/>
          </a:bodyPr>
          <a:lstStyle/>
          <a:p>
            <a:pPr indent="0">
              <a:lnSpc>
                <a:spcPct val="90000"/>
              </a:lnSpc>
              <a:spcBef>
                <a:spcPts val="1001"/>
              </a:spcBef>
              <a:buNone/>
              <a:tabLst>
                <a:tab pos="0" algn="l"/>
              </a:tabLst>
            </a:pPr>
            <a:r>
              <a:rPr lang="en-US" sz="2800" b="1" strike="noStrike" spc="-1">
                <a:solidFill>
                  <a:srgbClr val="4464AD"/>
                </a:solidFill>
                <a:latin typeface="Roboto Condensed"/>
              </a:rPr>
              <a:t>  </a:t>
            </a:r>
            <a:br>
              <a:rPr sz="3600"/>
            </a:br>
            <a:r>
              <a:rPr lang="en-US" sz="3600" b="1" strike="noStrike" spc="-1">
                <a:solidFill>
                  <a:srgbClr val="4464AD"/>
                </a:solidFill>
                <a:latin typeface="Roboto Condensed"/>
              </a:rPr>
              <a:t>  </a:t>
            </a:r>
            <a:r>
              <a:rPr lang="en-US" sz="3600" b="1" strike="noStrike" spc="-1">
                <a:solidFill>
                  <a:srgbClr val="C00000"/>
                </a:solidFill>
                <a:latin typeface="Arial Rounded MT Bold"/>
              </a:rPr>
              <a:t>Why is Keyword Research Important?</a:t>
            </a:r>
            <a:br>
              <a:rPr sz="3600"/>
            </a:br>
            <a:endParaRPr lang="en-US" sz="3600" b="0" strike="noStrike" spc="-1">
              <a:solidFill>
                <a:srgbClr val="000000"/>
              </a:solidFill>
              <a:latin typeface="Calibri"/>
            </a:endParaRPr>
          </a:p>
          <a:p>
            <a:pPr marL="228600" indent="-228600">
              <a:lnSpc>
                <a:spcPct val="110000"/>
              </a:lnSpc>
              <a:spcBef>
                <a:spcPts val="1001"/>
              </a:spcBef>
              <a:buClr>
                <a:srgbClr val="002060"/>
              </a:buClr>
              <a:buFont typeface="Arial"/>
              <a:buChar char="•"/>
              <a:tabLst>
                <a:tab pos="0" algn="l"/>
              </a:tabLst>
            </a:pPr>
            <a:r>
              <a:rPr lang="en-US" sz="2800" b="0" strike="noStrike" spc="-1">
                <a:solidFill>
                  <a:srgbClr val="002060"/>
                </a:solidFill>
                <a:latin typeface="Agency FB"/>
              </a:rPr>
              <a:t>Keyword research allows you to discover terms related to a certain topic and uncover their search demand, difficulty score, intent and more.</a:t>
            </a:r>
            <a:br>
              <a:rPr sz="2800"/>
            </a:br>
            <a:r>
              <a:rPr lang="en-US" sz="2800" b="0" strike="noStrike" spc="-1">
                <a:solidFill>
                  <a:srgbClr val="002060"/>
                </a:solidFill>
                <a:latin typeface="Agency FB"/>
              </a:rPr>
              <a:t> </a:t>
            </a:r>
            <a:endParaRPr lang="en-US" sz="2800" b="0" strike="noStrike" spc="-1">
              <a:solidFill>
                <a:srgbClr val="000000"/>
              </a:solidFill>
              <a:latin typeface="Calibri"/>
            </a:endParaRPr>
          </a:p>
          <a:p>
            <a:pPr marL="228600" indent="-228600">
              <a:lnSpc>
                <a:spcPct val="110000"/>
              </a:lnSpc>
              <a:spcBef>
                <a:spcPts val="1001"/>
              </a:spcBef>
              <a:buClr>
                <a:srgbClr val="002060"/>
              </a:buClr>
              <a:buFont typeface="Arial"/>
              <a:buChar char="•"/>
              <a:tabLst>
                <a:tab pos="0" algn="l"/>
              </a:tabLst>
            </a:pPr>
            <a:r>
              <a:rPr lang="en-US" sz="2800" b="0" strike="noStrike" spc="-1">
                <a:solidFill>
                  <a:srgbClr val="002060"/>
                </a:solidFill>
                <a:latin typeface="Agency FB"/>
              </a:rPr>
              <a:t>From there, you can create content based on those words and topics, and get in front of your target audience by appearing on the Google search engine results pages (SERPs) with the content you know they’re looking for.</a:t>
            </a:r>
            <a:br>
              <a:rPr sz="2800"/>
            </a:br>
            <a:r>
              <a:rPr lang="en-US" sz="2800" b="0" strike="noStrike" spc="-1">
                <a:solidFill>
                  <a:srgbClr val="002060"/>
                </a:solidFill>
                <a:latin typeface="Agency FB"/>
              </a:rPr>
              <a:t> </a:t>
            </a:r>
            <a:endParaRPr lang="en-US" sz="2800" b="0" strike="noStrike" spc="-1">
              <a:solidFill>
                <a:srgbClr val="000000"/>
              </a:solidFill>
              <a:latin typeface="Calibri"/>
            </a:endParaRPr>
          </a:p>
          <a:p>
            <a:pPr marL="228600" indent="-228600">
              <a:lnSpc>
                <a:spcPct val="100000"/>
              </a:lnSpc>
              <a:spcBef>
                <a:spcPts val="1001"/>
              </a:spcBef>
              <a:buClr>
                <a:srgbClr val="002060"/>
              </a:buClr>
              <a:buFont typeface="Arial"/>
              <a:buChar char="•"/>
              <a:tabLst>
                <a:tab pos="0" algn="l"/>
              </a:tabLst>
            </a:pPr>
            <a:r>
              <a:rPr lang="en-US" sz="2800" b="0" strike="noStrike" spc="-1">
                <a:solidFill>
                  <a:srgbClr val="002060"/>
                </a:solidFill>
                <a:latin typeface="Agency FB"/>
              </a:rPr>
              <a:t>You can’t create content on a whim and hope that it performs well – you need to create data-supported content that you know will perform properly for the right target audience.</a:t>
            </a:r>
            <a:br>
              <a:rPr sz="2800"/>
            </a:br>
            <a:r>
              <a:rPr lang="en-US" sz="2800" b="0" strike="noStrike" spc="-1">
                <a:solidFill>
                  <a:srgbClr val="002060"/>
                </a:solidFill>
                <a:latin typeface="Agency FB"/>
              </a:rPr>
              <a:t> </a:t>
            </a:r>
            <a:endParaRPr lang="en-US" sz="2800" b="0" strike="noStrike" spc="-1">
              <a:solidFill>
                <a:srgbClr val="000000"/>
              </a:solidFill>
              <a:latin typeface="Calibri"/>
            </a:endParaRPr>
          </a:p>
          <a:p>
            <a:pPr marL="228600" indent="-228600">
              <a:lnSpc>
                <a:spcPct val="90000"/>
              </a:lnSpc>
              <a:spcBef>
                <a:spcPts val="1001"/>
              </a:spcBef>
              <a:buClr>
                <a:srgbClr val="002060"/>
              </a:buClr>
              <a:buFont typeface="Arial"/>
              <a:buChar char="•"/>
              <a:tabLst>
                <a:tab pos="0" algn="l"/>
              </a:tabLst>
            </a:pPr>
            <a:r>
              <a:rPr lang="en-US" sz="2800" b="0" strike="noStrike" spc="-1">
                <a:solidFill>
                  <a:srgbClr val="002060"/>
                </a:solidFill>
                <a:latin typeface="Agency FB"/>
              </a:rPr>
              <a:t>This is where keyword analysis goes hand-in-hand with research.</a:t>
            </a:r>
            <a:endParaRPr lang="en-US" sz="2800" b="0" strike="noStrike" spc="-1">
              <a:solidFill>
                <a:srgbClr val="000000"/>
              </a:solidFill>
              <a:latin typeface="Calibri"/>
            </a:endParaRPr>
          </a:p>
          <a:p>
            <a:pPr indent="0">
              <a:lnSpc>
                <a:spcPct val="90000"/>
              </a:lnSpc>
              <a:spcBef>
                <a:spcPts val="1001"/>
              </a:spcBef>
              <a:buNone/>
              <a:tabLst>
                <a:tab pos="0" algn="l"/>
              </a:tabLst>
            </a:pPr>
            <a:endParaRPr lang="en-US" sz="2800" b="0" strike="noStrike" spc="-1">
              <a:solidFill>
                <a:srgbClr val="000000"/>
              </a:solidFill>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pic>
        <p:nvPicPr>
          <p:cNvPr id="156" name="Content Placeholder 4"/>
          <p:cNvPicPr/>
          <p:nvPr/>
        </p:nvPicPr>
        <p:blipFill>
          <a:blip r:embed="rId3"/>
          <a:stretch/>
        </p:blipFill>
        <p:spPr>
          <a:xfrm>
            <a:off x="608760" y="540360"/>
            <a:ext cx="11013840" cy="5818680"/>
          </a:xfrm>
          <a:prstGeom prst="rect">
            <a:avLst/>
          </a:prstGeom>
          <a:ln w="88900" cap="sq">
            <a:solidFill>
              <a:srgbClr val="000000"/>
            </a:solidFill>
            <a:miter/>
          </a:ln>
          <a:effectLst>
            <a:innerShdw blurRad="76200">
              <a:srgbClr val="000000"/>
            </a:inn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57" name="PlaceHolder 1"/>
          <p:cNvSpPr>
            <a:spLocks noGrp="1"/>
          </p:cNvSpPr>
          <p:nvPr>
            <p:ph type="title"/>
          </p:nvPr>
        </p:nvSpPr>
        <p:spPr>
          <a:xfrm>
            <a:off x="838080" y="5400"/>
            <a:ext cx="10515240" cy="1602000"/>
          </a:xfrm>
          <a:prstGeom prst="rect">
            <a:avLst/>
          </a:prstGeom>
          <a:noFill/>
          <a:ln w="0">
            <a:noFill/>
          </a:ln>
        </p:spPr>
        <p:txBody>
          <a:bodyPr anchor="ctr">
            <a:noAutofit/>
          </a:bodyPr>
          <a:lstStyle/>
          <a:p>
            <a:pPr indent="0" algn="ctr">
              <a:lnSpc>
                <a:spcPct val="100000"/>
              </a:lnSpc>
              <a:buNone/>
            </a:pPr>
            <a:r>
              <a:rPr lang="en-GB" sz="4400" b="1" u="sng" strike="noStrike" spc="-1">
                <a:solidFill>
                  <a:srgbClr val="222A35"/>
                </a:solidFill>
                <a:uFillTx/>
                <a:latin typeface="Bernard MT Condensed"/>
              </a:rPr>
              <a:t>Part 3: Content Ideas and Marketing Strategies</a:t>
            </a:r>
            <a:br>
              <a:rPr sz="4400"/>
            </a:br>
            <a:r>
              <a:rPr lang="en-GB" sz="4400" b="1" u="sng" strike="noStrike" spc="-1">
                <a:solidFill>
                  <a:srgbClr val="FF0000"/>
                </a:solidFill>
                <a:uFillTx/>
                <a:latin typeface="comic"/>
              </a:rPr>
              <a:t>CONTENT CALENDAR</a:t>
            </a:r>
            <a:endParaRPr lang="en-US" sz="4400" b="0" strike="noStrike" spc="-1">
              <a:solidFill>
                <a:srgbClr val="000000"/>
              </a:solidFill>
              <a:latin typeface="Calibri"/>
            </a:endParaRPr>
          </a:p>
        </p:txBody>
      </p:sp>
      <p:pic>
        <p:nvPicPr>
          <p:cNvPr id="158" name="Content Placeholder 8"/>
          <p:cNvPicPr/>
          <p:nvPr/>
        </p:nvPicPr>
        <p:blipFill>
          <a:blip r:embed="rId3"/>
        </p:blipFill>
        <p:spPr>
          <a:xfrm>
            <a:off x="386280" y="1602360"/>
            <a:ext cx="11389680" cy="4950360"/>
          </a:xfrm>
          <a:prstGeom prst="rect">
            <a:avLst/>
          </a:prstGeom>
          <a:ln w="88900" cap="sq">
            <a:solidFill>
              <a:srgbClr val="000000"/>
            </a:solidFill>
            <a:miter/>
          </a:ln>
          <a:effectLst>
            <a:innerShdw blurRad="76200">
              <a:srgbClr val="000000"/>
            </a:innerShdw>
          </a:effectLst>
        </p:spPr>
      </p:pic>
      <p:sp>
        <p:nvSpPr>
          <p:cNvPr id="159" name="Rectangle 3"/>
          <p:cNvSpPr/>
          <p:nvPr/>
        </p:nvSpPr>
        <p:spPr>
          <a:xfrm>
            <a:off x="386280" y="2253960"/>
            <a:ext cx="2266200" cy="205560"/>
          </a:xfrm>
          <a:prstGeom prst="rect">
            <a:avLst/>
          </a:prstGeom>
          <a:solidFill>
            <a:srgbClr val="FFFF00"/>
          </a:solidFill>
          <a:ln>
            <a:solidFill>
              <a:srgbClr val="E7E6E6">
                <a:lumMod val="75000"/>
              </a:srgbClr>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a:lnSpc>
                <a:spcPct val="100000"/>
              </a:lnSpc>
            </a:pPr>
            <a:r>
              <a:rPr lang="en-GB" sz="1200" b="1" strike="noStrike" spc="-1">
                <a:solidFill>
                  <a:srgbClr val="0D0D0D"/>
                </a:solidFill>
                <a:latin typeface="Calibri"/>
              </a:rPr>
              <a:t>JULY</a:t>
            </a:r>
            <a:endParaRPr lang="en-US" sz="1200" b="0" strike="noStrike" spc="-1">
              <a:solidFill>
                <a:srgbClr val="000000"/>
              </a:solid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60" name="PlaceHolder 1"/>
          <p:cNvSpPr>
            <a:spLocks noGrp="1"/>
          </p:cNvSpPr>
          <p:nvPr>
            <p:ph/>
          </p:nvPr>
        </p:nvSpPr>
        <p:spPr>
          <a:xfrm>
            <a:off x="0" y="0"/>
            <a:ext cx="12191760" cy="7288920"/>
          </a:xfrm>
          <a:prstGeom prst="rect">
            <a:avLst/>
          </a:prstGeom>
          <a:blipFill rotWithShape="0">
            <a:blip r:embed="rId3"/>
            <a:tile/>
          </a:blipFill>
          <a:ln w="0">
            <a:noFill/>
          </a:ln>
        </p:spPr>
        <p:txBody>
          <a:bodyPr anchor="t">
            <a:normAutofit fontScale="85000"/>
          </a:bodyPr>
          <a:lstStyle/>
          <a:p>
            <a:pPr indent="0">
              <a:lnSpc>
                <a:spcPct val="90000"/>
              </a:lnSpc>
              <a:spcBef>
                <a:spcPts val="1001"/>
              </a:spcBef>
              <a:buNone/>
              <a:tabLst>
                <a:tab pos="0" algn="l"/>
              </a:tabLst>
            </a:pPr>
            <a:br>
              <a:rPr sz="3300"/>
            </a:br>
            <a:r>
              <a:rPr lang="en-GB" sz="3300" b="1" strike="noStrike" spc="-1">
                <a:solidFill>
                  <a:srgbClr val="002060"/>
                </a:solidFill>
                <a:latin typeface="comic"/>
              </a:rPr>
              <a:t>     </a:t>
            </a:r>
            <a:r>
              <a:rPr lang="en-GB" sz="3300" b="1" u="sng" strike="noStrike" spc="-1">
                <a:solidFill>
                  <a:srgbClr val="002060"/>
                </a:solidFill>
                <a:uFillTx/>
                <a:latin typeface="comic"/>
              </a:rPr>
              <a:t>Strategy, Aim and the Idea behind these posts and stories</a:t>
            </a:r>
            <a:br>
              <a:rPr sz="3000"/>
            </a:br>
            <a:endParaRPr lang="en-US" sz="3300" b="0" strike="noStrike" spc="-1">
              <a:solidFill>
                <a:srgbClr val="000000"/>
              </a:solidFill>
              <a:latin typeface="Calibri"/>
            </a:endParaRPr>
          </a:p>
          <a:p>
            <a:pPr marL="228600" indent="-228600">
              <a:lnSpc>
                <a:spcPct val="110000"/>
              </a:lnSpc>
              <a:spcBef>
                <a:spcPts val="1001"/>
              </a:spcBef>
              <a:buClr>
                <a:srgbClr val="FF0000"/>
              </a:buClr>
              <a:buFont typeface="Wingdings" charset="2"/>
              <a:buChar char=""/>
              <a:tabLst>
                <a:tab pos="0" algn="l"/>
              </a:tabLst>
            </a:pPr>
            <a:r>
              <a:rPr lang="en-GB" sz="3000" b="1" i="1" strike="noStrike" spc="-1">
                <a:solidFill>
                  <a:srgbClr val="FF0000"/>
                </a:solidFill>
                <a:latin typeface="Calibri"/>
              </a:rPr>
              <a:t>Ensures consistency:</a:t>
            </a:r>
            <a:r>
              <a:rPr lang="en-GB" sz="2800" b="0" strike="noStrike" spc="-1">
                <a:solidFill>
                  <a:srgbClr val="000000"/>
                </a:solidFill>
                <a:latin typeface="Calibri"/>
              </a:rPr>
              <a:t> </a:t>
            </a:r>
            <a:br>
              <a:rPr sz="2800"/>
            </a:br>
            <a:r>
              <a:rPr lang="en-GB" sz="2600" b="0" strike="noStrike" spc="-1">
                <a:solidFill>
                  <a:srgbClr val="2E7E86"/>
                </a:solidFill>
                <a:latin typeface="Arial Narrow"/>
              </a:rPr>
              <a:t>Content calendar lays out all your marketing activities including past, present and future, so you can better see how each activity relates to the others. This feature allows you to plan a more consistent schedule of activities – and make sure that they all work together to build your brand.</a:t>
            </a:r>
            <a:br>
              <a:rPr sz="2600"/>
            </a:br>
            <a:r>
              <a:rPr lang="en-GB" sz="2600" b="0" strike="noStrike" spc="-1">
                <a:solidFill>
                  <a:srgbClr val="2E7E86"/>
                </a:solidFill>
                <a:latin typeface="Arial Narrow"/>
              </a:rPr>
              <a:t> </a:t>
            </a:r>
            <a:endParaRPr lang="en-US" sz="2600" b="0" strike="noStrike" spc="-1">
              <a:solidFill>
                <a:srgbClr val="000000"/>
              </a:solidFill>
              <a:latin typeface="Calibri"/>
            </a:endParaRPr>
          </a:p>
          <a:p>
            <a:pPr marL="228600" indent="-228600">
              <a:lnSpc>
                <a:spcPct val="110000"/>
              </a:lnSpc>
              <a:spcBef>
                <a:spcPts val="1001"/>
              </a:spcBef>
              <a:buClr>
                <a:srgbClr val="2E7E86"/>
              </a:buClr>
              <a:buFont typeface="Arial"/>
              <a:buChar char="•"/>
              <a:tabLst>
                <a:tab pos="0" algn="l"/>
              </a:tabLst>
            </a:pPr>
            <a:r>
              <a:rPr lang="en-GB" sz="2600" b="0" strike="noStrike" spc="-1">
                <a:solidFill>
                  <a:srgbClr val="2E7E86"/>
                </a:solidFill>
                <a:latin typeface="Arial Narrow"/>
              </a:rPr>
              <a:t>A content calendar is a resource to plan, schedule, and organize content creation and publishing. Marketing teams rely on their content calendars to plan campaigns across different platforms—like the company's blog, email marketing, and social networks.</a:t>
            </a:r>
            <a:br>
              <a:rPr sz="2600"/>
            </a:br>
            <a:r>
              <a:rPr lang="en-GB" sz="2600" b="0" strike="noStrike" spc="-1">
                <a:solidFill>
                  <a:srgbClr val="2E7E86"/>
                </a:solidFill>
                <a:latin typeface="Arial Narrow"/>
              </a:rPr>
              <a:t> </a:t>
            </a:r>
            <a:endParaRPr lang="en-US" sz="2600" b="0" strike="noStrike" spc="-1">
              <a:solidFill>
                <a:srgbClr val="000000"/>
              </a:solidFill>
              <a:latin typeface="Calibri"/>
            </a:endParaRPr>
          </a:p>
          <a:p>
            <a:pPr marL="228600" indent="-228600">
              <a:lnSpc>
                <a:spcPct val="110000"/>
              </a:lnSpc>
              <a:spcBef>
                <a:spcPts val="1001"/>
              </a:spcBef>
              <a:buClr>
                <a:srgbClr val="2E7E86"/>
              </a:buClr>
              <a:buFont typeface="Arial"/>
              <a:buChar char="•"/>
              <a:tabLst>
                <a:tab pos="0" algn="l"/>
              </a:tabLst>
            </a:pPr>
            <a:r>
              <a:rPr lang="en-GB" sz="2600" b="0" strike="noStrike" spc="-1">
                <a:solidFill>
                  <a:srgbClr val="2E7E86"/>
                </a:solidFill>
                <a:latin typeface="Arial Narrow"/>
              </a:rPr>
              <a:t>A content calendar is important to keep your content marketing well-organized and on track. It helps you with initial brainstorming, which saves you from last-minute disastrous planning and helps you produce content consistently.</a:t>
            </a:r>
            <a:endParaRPr lang="en-US" sz="2600" b="0" strike="noStrike" spc="-1">
              <a:solidFill>
                <a:srgbClr val="000000"/>
              </a:solidFill>
              <a:latin typeface="Calibri"/>
            </a:endParaRPr>
          </a:p>
          <a:p>
            <a:pPr indent="0">
              <a:lnSpc>
                <a:spcPct val="110000"/>
              </a:lnSpc>
              <a:spcBef>
                <a:spcPts val="1001"/>
              </a:spcBef>
              <a:buNone/>
              <a:tabLst>
                <a:tab pos="0" algn="l"/>
              </a:tabLst>
            </a:pPr>
            <a:endParaRPr lang="en-US" sz="2600" b="0" strike="noStrike" spc="-1">
              <a:solidFill>
                <a:srgbClr val="000000"/>
              </a:solidFill>
              <a:latin typeface="Calibri"/>
            </a:endParaRPr>
          </a:p>
          <a:p>
            <a:pPr marL="228600" indent="-228600">
              <a:lnSpc>
                <a:spcPct val="120000"/>
              </a:lnSpc>
              <a:spcBef>
                <a:spcPts val="1001"/>
              </a:spcBef>
              <a:buClr>
                <a:srgbClr val="2E7E86"/>
              </a:buClr>
              <a:buFont typeface="Arial"/>
              <a:buChar char="•"/>
              <a:tabLst>
                <a:tab pos="0" algn="l"/>
              </a:tabLst>
            </a:pPr>
            <a:r>
              <a:rPr lang="en-GB" sz="2600" b="0" strike="noStrike" spc="-1">
                <a:solidFill>
                  <a:srgbClr val="2E7E86"/>
                </a:solidFill>
                <a:latin typeface="Arial Narrow"/>
              </a:rPr>
              <a:t>A social media calendar lets you plan ahead, batch your work, avoid multitasking, and note down all your content ideas for later. Social media planning calendar tools even allow you to schedule social media posts ahead of time.</a:t>
            </a:r>
            <a:endParaRPr lang="en-US" sz="2600" b="0" strike="noStrike" spc="-1">
              <a:solidFill>
                <a:srgbClr val="000000"/>
              </a:solidFill>
              <a:latin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61" name="PlaceHolder 1"/>
          <p:cNvSpPr>
            <a:spLocks noGrp="1"/>
          </p:cNvSpPr>
          <p:nvPr>
            <p:ph/>
          </p:nvPr>
        </p:nvSpPr>
        <p:spPr>
          <a:xfrm>
            <a:off x="0" y="0"/>
            <a:ext cx="12191760" cy="6857640"/>
          </a:xfrm>
          <a:prstGeom prst="rect">
            <a:avLst/>
          </a:prstGeom>
          <a:noFill/>
          <a:ln w="0">
            <a:noFill/>
          </a:ln>
        </p:spPr>
        <p:txBody>
          <a:bodyPr anchor="t">
            <a:normAutofit fontScale="89000"/>
          </a:bodyPr>
          <a:lstStyle/>
          <a:p>
            <a:pPr indent="0">
              <a:lnSpc>
                <a:spcPct val="90000"/>
              </a:lnSpc>
              <a:spcBef>
                <a:spcPts val="1001"/>
              </a:spcBef>
              <a:buNone/>
              <a:tabLst>
                <a:tab pos="0" algn="l"/>
              </a:tabLst>
            </a:pPr>
            <a:r>
              <a:rPr lang="en-GB" sz="3600" b="1" i="1" strike="noStrike" spc="-1">
                <a:solidFill>
                  <a:schemeClr val="accent6">
                    <a:lumMod val="50000"/>
                  </a:schemeClr>
                </a:solidFill>
                <a:latin typeface="Lucida Sans"/>
              </a:rPr>
              <a:t>   </a:t>
            </a:r>
            <a:r>
              <a:rPr lang="en-GB" sz="3900" b="1" i="1" u="sng" strike="noStrike" spc="-1">
                <a:solidFill>
                  <a:schemeClr val="accent6">
                    <a:lumMod val="50000"/>
                  </a:schemeClr>
                </a:solidFill>
                <a:uFillTx/>
                <a:latin typeface="Lucida Sans"/>
              </a:rPr>
              <a:t>Content, Ideas &amp; Marketing strategies process</a:t>
            </a:r>
            <a:br>
              <a:rPr sz="3600"/>
            </a:br>
            <a:endParaRPr lang="en-US" sz="39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Adopt a unique angle with your content. Know Your Audience.</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Tap into current trends. </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Build evergreen content.</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Nurture your email subscribers.</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Create original research.</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Write your case studies. </a:t>
            </a:r>
            <a:endParaRPr lang="en-US" sz="2600" b="0" strike="noStrike" spc="-1">
              <a:solidFill>
                <a:srgbClr val="000000"/>
              </a:solidFill>
              <a:latin typeface="Calibri"/>
            </a:endParaRPr>
          </a:p>
          <a:p>
            <a:pPr marL="228600" indent="-228600">
              <a:lnSpc>
                <a:spcPct val="200000"/>
              </a:lnSpc>
              <a:spcBef>
                <a:spcPts val="1001"/>
              </a:spcBef>
              <a:buClr>
                <a:srgbClr val="FF0000"/>
              </a:buClr>
              <a:buFont typeface="Wingdings" charset="2"/>
              <a:buChar char=""/>
              <a:tabLst>
                <a:tab pos="0" algn="l"/>
              </a:tabLst>
            </a:pPr>
            <a:r>
              <a:rPr lang="en-GB" sz="2600" b="1" strike="noStrike" spc="-1">
                <a:solidFill>
                  <a:srgbClr val="FF0000"/>
                </a:solidFill>
                <a:latin typeface="Bahnschrift Light"/>
              </a:rPr>
              <a:t>Build Interactive Tools</a:t>
            </a:r>
            <a:r>
              <a:rPr lang="en-GB" sz="2600" b="0" strike="noStrike" spc="-1">
                <a:solidFill>
                  <a:srgbClr val="FF0000"/>
                </a:solidFill>
                <a:latin typeface="Bahnschrift Light"/>
              </a:rPr>
              <a:t>.</a:t>
            </a:r>
            <a:endParaRPr lang="en-US" sz="2600" b="0" strike="noStrike" spc="-1">
              <a:solidFill>
                <a:srgbClr val="000000"/>
              </a:solidFill>
              <a:latin typeface="Calibri"/>
            </a:endParaRPr>
          </a:p>
          <a:p>
            <a:pPr indent="0">
              <a:lnSpc>
                <a:spcPct val="90000"/>
              </a:lnSpc>
              <a:spcBef>
                <a:spcPts val="1001"/>
              </a:spcBef>
              <a:buNone/>
              <a:tabLst>
                <a:tab pos="0" algn="l"/>
              </a:tabLst>
            </a:pPr>
            <a:endParaRPr lang="en-US" sz="3600" b="0" strike="noStrike" spc="-1">
              <a:solidFill>
                <a:srgbClr val="000000"/>
              </a:solidFill>
              <a:latin typeface="Calibri"/>
            </a:endParaRPr>
          </a:p>
          <a:p>
            <a:pPr indent="0">
              <a:lnSpc>
                <a:spcPct val="90000"/>
              </a:lnSpc>
              <a:spcBef>
                <a:spcPts val="1001"/>
              </a:spcBef>
              <a:buNone/>
              <a:tabLst>
                <a:tab pos="0" algn="l"/>
              </a:tabLst>
            </a:pPr>
            <a:endParaRPr lang="en-US" sz="3600" b="0" strike="noStrike" spc="-1">
              <a:solidFill>
                <a:srgbClr val="000000"/>
              </a:solidFill>
              <a:latin typeface="Calibri"/>
            </a:endParaRPr>
          </a:p>
          <a:p>
            <a:pPr indent="0">
              <a:lnSpc>
                <a:spcPct val="90000"/>
              </a:lnSpc>
              <a:spcBef>
                <a:spcPts val="1001"/>
              </a:spcBef>
              <a:buNone/>
              <a:tabLst>
                <a:tab pos="0" algn="l"/>
              </a:tabLst>
            </a:pPr>
            <a:endParaRPr lang="en-US" sz="3600" b="0" strike="noStrike" spc="-1">
              <a:solidFill>
                <a:srgbClr val="000000"/>
              </a:solidFill>
              <a:latin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62" name="PlaceHolder 1"/>
          <p:cNvSpPr>
            <a:spLocks noGrp="1"/>
          </p:cNvSpPr>
          <p:nvPr>
            <p:ph/>
          </p:nvPr>
        </p:nvSpPr>
        <p:spPr>
          <a:xfrm>
            <a:off x="0" y="0"/>
            <a:ext cx="12191760" cy="6857640"/>
          </a:xfrm>
          <a:prstGeom prst="rect">
            <a:avLst/>
          </a:prstGeom>
          <a:noFill/>
          <a:ln w="0">
            <a:noFill/>
          </a:ln>
        </p:spPr>
        <p:txBody>
          <a:bodyPr anchor="t">
            <a:normAutofit/>
          </a:bodyPr>
          <a:lstStyle/>
          <a:p>
            <a:pPr marL="228600" indent="-228600">
              <a:lnSpc>
                <a:spcPct val="200000"/>
              </a:lnSpc>
              <a:spcBef>
                <a:spcPts val="1001"/>
              </a:spcBef>
              <a:buClr>
                <a:srgbClr val="2F5597"/>
              </a:buClr>
              <a:buFont typeface="Wingdings" charset="2"/>
              <a:buChar char=""/>
            </a:pPr>
            <a:r>
              <a:rPr lang="en-IN" sz="2400" b="1" i="1" strike="noStrike" spc="-1">
                <a:solidFill>
                  <a:schemeClr val="accent5">
                    <a:lumMod val="75000"/>
                  </a:schemeClr>
                </a:solidFill>
                <a:latin typeface="Lucida Sans"/>
              </a:rPr>
              <a:t>Testimonials and Reviews.</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IN" sz="2400" b="1" i="1" strike="noStrike" spc="-1">
                <a:solidFill>
                  <a:schemeClr val="accent5">
                    <a:lumMod val="75000"/>
                  </a:schemeClr>
                </a:solidFill>
                <a:latin typeface="Lucida Sans"/>
              </a:rPr>
              <a:t>Repurpose content.</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IN" sz="2400" b="1" i="1" strike="noStrike" spc="-1">
                <a:solidFill>
                  <a:schemeClr val="accent5">
                    <a:lumMod val="75000"/>
                  </a:schemeClr>
                </a:solidFill>
                <a:latin typeface="Lucida Sans"/>
              </a:rPr>
              <a:t>Update old content.</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GB" sz="2400" b="1" i="1" strike="noStrike" spc="-1">
                <a:solidFill>
                  <a:schemeClr val="accent5">
                    <a:lumMod val="75000"/>
                  </a:schemeClr>
                </a:solidFill>
                <a:latin typeface="Lucida Sans"/>
              </a:rPr>
              <a:t>Encourage user-generated content.</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GB" sz="2400" b="1" i="1" strike="noStrike" spc="-1">
                <a:solidFill>
                  <a:schemeClr val="accent5">
                    <a:lumMod val="75000"/>
                  </a:schemeClr>
                </a:solidFill>
                <a:latin typeface="Lucida Sans"/>
              </a:rPr>
              <a:t>Guest Blogging.</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GB" sz="2400" b="1" i="1" strike="noStrike" spc="-1">
                <a:solidFill>
                  <a:schemeClr val="accent5">
                    <a:lumMod val="75000"/>
                  </a:schemeClr>
                </a:solidFill>
                <a:latin typeface="Lucida Sans"/>
              </a:rPr>
              <a:t>Create videos on social media.</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GB" sz="2400" b="1" i="1" strike="noStrike" spc="-1">
                <a:solidFill>
                  <a:schemeClr val="accent5">
                    <a:lumMod val="75000"/>
                  </a:schemeClr>
                </a:solidFill>
                <a:latin typeface="Lucida Sans"/>
              </a:rPr>
              <a:t>Host a podcast.</a:t>
            </a:r>
            <a:endParaRPr lang="en-US" sz="2400" b="0" strike="noStrike" spc="-1">
              <a:solidFill>
                <a:srgbClr val="000000"/>
              </a:solidFill>
              <a:latin typeface="Calibri"/>
            </a:endParaRPr>
          </a:p>
          <a:p>
            <a:pPr marL="228600" indent="-228600">
              <a:lnSpc>
                <a:spcPct val="200000"/>
              </a:lnSpc>
              <a:spcBef>
                <a:spcPts val="1001"/>
              </a:spcBef>
              <a:buClr>
                <a:srgbClr val="2F5597"/>
              </a:buClr>
              <a:buFont typeface="Wingdings" charset="2"/>
              <a:buChar char=""/>
            </a:pPr>
            <a:r>
              <a:rPr lang="en-GB" sz="2400" b="1" i="1" strike="noStrike" spc="-1">
                <a:solidFill>
                  <a:schemeClr val="accent5">
                    <a:lumMod val="75000"/>
                  </a:schemeClr>
                </a:solidFill>
                <a:latin typeface="Lucida Sans"/>
              </a:rPr>
              <a:t>Offer lead magnets in exchange for email.</a:t>
            </a:r>
            <a:endParaRPr lang="en-US" sz="2400" b="0" strike="noStrike" spc="-1">
              <a:solidFill>
                <a:srgbClr val="000000"/>
              </a:solidFill>
              <a:latin typeface="Calibri"/>
            </a:endParaRPr>
          </a:p>
          <a:p>
            <a:pPr indent="0">
              <a:lnSpc>
                <a:spcPct val="200000"/>
              </a:lnSpc>
              <a:spcBef>
                <a:spcPts val="1001"/>
              </a:spcBef>
              <a:buNone/>
              <a:tabLst>
                <a:tab pos="0" algn="l"/>
              </a:tabLst>
            </a:pPr>
            <a:endParaRPr lang="en-US" sz="2400" b="0" strike="noStrike" spc="-1">
              <a:solidFill>
                <a:srgbClr val="000000"/>
              </a:solidFill>
              <a:latin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63" name="PlaceHolder 1"/>
          <p:cNvSpPr>
            <a:spLocks noGrp="1"/>
          </p:cNvSpPr>
          <p:nvPr>
            <p:ph type="title"/>
          </p:nvPr>
        </p:nvSpPr>
        <p:spPr>
          <a:xfrm>
            <a:off x="0" y="15840"/>
            <a:ext cx="12191760" cy="888120"/>
          </a:xfrm>
          <a:prstGeom prst="rect">
            <a:avLst/>
          </a:prstGeom>
          <a:blipFill rotWithShape="0">
            <a:blip r:embed="rId3"/>
            <a:tile/>
          </a:blipFill>
          <a:ln w="0">
            <a:noFill/>
          </a:ln>
        </p:spPr>
        <p:txBody>
          <a:bodyPr anchor="ctr">
            <a:normAutofit/>
          </a:bodyPr>
          <a:lstStyle/>
          <a:p>
            <a:pPr indent="0">
              <a:lnSpc>
                <a:spcPct val="90000"/>
              </a:lnSpc>
              <a:buNone/>
            </a:pPr>
            <a:r>
              <a:rPr lang="en-GB" sz="2800" b="0" u="sng" strike="noStrike" spc="-1">
                <a:solidFill>
                  <a:srgbClr val="FFFFFF"/>
                </a:solidFill>
                <a:uFillTx/>
                <a:latin typeface="Bahnschrift SemiBold"/>
              </a:rPr>
              <a:t>Challenges encountered and lessons learned in marketing strategies</a:t>
            </a:r>
            <a:endParaRPr lang="en-US" sz="2800" b="0" strike="noStrike" spc="-1">
              <a:solidFill>
                <a:srgbClr val="000000"/>
              </a:solidFill>
              <a:latin typeface="Calibri"/>
            </a:endParaRPr>
          </a:p>
        </p:txBody>
      </p:sp>
      <p:sp>
        <p:nvSpPr>
          <p:cNvPr id="164" name="PlaceHolder 2"/>
          <p:cNvSpPr>
            <a:spLocks noGrp="1"/>
          </p:cNvSpPr>
          <p:nvPr>
            <p:ph/>
          </p:nvPr>
        </p:nvSpPr>
        <p:spPr>
          <a:xfrm>
            <a:off x="0" y="888480"/>
            <a:ext cx="12191760" cy="5969160"/>
          </a:xfrm>
          <a:prstGeom prst="rect">
            <a:avLst/>
          </a:prstGeom>
          <a:blipFill rotWithShape="0">
            <a:blip r:embed="rId3"/>
            <a:tile/>
          </a:blipFill>
          <a:ln w="0">
            <a:noFill/>
          </a:ln>
        </p:spPr>
        <p:txBody>
          <a:bodyPr anchor="t">
            <a:normAutofit fontScale="78000"/>
          </a:bodyPr>
          <a:lstStyle/>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Recruiting talent.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Maintaining a sufficient budget.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Generating leads.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Finding the right tools.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Being risk-averse.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Moving into new markets.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Retaining customers. </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GB" sz="2800" b="1" i="1" strike="noStrike" spc="-1">
                <a:solidFill>
                  <a:srgbClr val="FFFF00"/>
                </a:solidFill>
                <a:latin typeface="Lucida Sans"/>
              </a:rPr>
              <a:t>Retaining and training staff.</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IN" sz="2800" b="1" i="1" strike="noStrike" spc="-1">
                <a:solidFill>
                  <a:srgbClr val="FFFF00"/>
                </a:solidFill>
                <a:latin typeface="Lucida Sans"/>
              </a:rPr>
              <a:t>Choosing effective tactics.</a:t>
            </a:r>
            <a:endParaRPr lang="en-US" sz="2800" b="0" strike="noStrike" spc="-1">
              <a:solidFill>
                <a:srgbClr val="000000"/>
              </a:solidFill>
              <a:latin typeface="Calibri"/>
            </a:endParaRPr>
          </a:p>
          <a:p>
            <a:pPr marL="228600" indent="-228600">
              <a:lnSpc>
                <a:spcPct val="150000"/>
              </a:lnSpc>
              <a:spcBef>
                <a:spcPts val="1001"/>
              </a:spcBef>
              <a:buClr>
                <a:srgbClr val="FFFF00"/>
              </a:buClr>
              <a:buFont typeface="Wingdings" charset="2"/>
              <a:buChar char=""/>
            </a:pPr>
            <a:r>
              <a:rPr lang="en-IN" sz="2800" b="1" i="1" strike="noStrike" spc="-1">
                <a:solidFill>
                  <a:srgbClr val="FFFF00"/>
                </a:solidFill>
                <a:latin typeface="Lucida Sans"/>
              </a:rPr>
              <a:t>Facing increased competition.</a:t>
            </a:r>
            <a:endParaRPr lang="en-US" sz="2800" b="0" strike="noStrike" spc="-1">
              <a:solidFill>
                <a:srgbClr val="000000"/>
              </a:solidFill>
              <a:latin typeface="Calibri"/>
            </a:endParaRPr>
          </a:p>
          <a:p>
            <a:pPr indent="0">
              <a:lnSpc>
                <a:spcPct val="90000"/>
              </a:lnSpc>
              <a:spcBef>
                <a:spcPts val="1001"/>
              </a:spcBef>
              <a:buNone/>
            </a:pPr>
            <a:endParaRPr lang="en-US" sz="2800" b="0" strike="noStrike" spc="-1">
              <a:solidFill>
                <a:srgbClr val="000000"/>
              </a:solidFill>
              <a:latin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64AC00"/>
            </a:gs>
          </a:gsLst>
          <a:path path="circle">
            <a:fillToRect l="50000" t="50000" r="50000" b="50000"/>
          </a:path>
        </a:gradFill>
        <a:effectLst/>
      </p:bgPr>
    </p:bg>
    <p:spTree>
      <p:nvGrpSpPr>
        <p:cNvPr id="1" name=""/>
        <p:cNvGrpSpPr/>
        <p:nvPr/>
      </p:nvGrpSpPr>
      <p:grpSpPr>
        <a:xfrm>
          <a:off x="0" y="0"/>
          <a:ext cx="0" cy="0"/>
          <a:chOff x="0" y="0"/>
          <a:chExt cx="0" cy="0"/>
        </a:xfrm>
      </p:grpSpPr>
      <p:sp>
        <p:nvSpPr>
          <p:cNvPr id="134" name="PlaceHolder 1"/>
          <p:cNvSpPr>
            <a:spLocks noGrp="1"/>
          </p:cNvSpPr>
          <p:nvPr>
            <p:ph type="title"/>
          </p:nvPr>
        </p:nvSpPr>
        <p:spPr>
          <a:xfrm>
            <a:off x="1189440" y="777240"/>
            <a:ext cx="10117440" cy="2280960"/>
          </a:xfrm>
          <a:prstGeom prst="rect">
            <a:avLst/>
          </a:prstGeom>
          <a:noFill/>
          <a:ln w="0">
            <a:noFill/>
          </a:ln>
        </p:spPr>
        <p:txBody>
          <a:bodyPr anchor="ctr">
            <a:noAutofit/>
          </a:bodyPr>
          <a:lstStyle/>
          <a:p>
            <a:pPr indent="0" algn="ctr">
              <a:lnSpc>
                <a:spcPct val="90000"/>
              </a:lnSpc>
              <a:buNone/>
            </a:pPr>
            <a:r>
              <a:rPr lang="en-US" sz="4400" b="1" strike="noStrike" spc="-1">
                <a:solidFill>
                  <a:srgbClr val="FFFFFF"/>
                </a:solidFill>
                <a:latin typeface="Castellar"/>
              </a:rPr>
              <a:t>COMPREHENSIVE </a:t>
            </a:r>
            <a:br>
              <a:rPr sz="4400"/>
            </a:br>
            <a:r>
              <a:rPr lang="en-US" sz="4400" b="1" strike="noStrike" spc="-1">
                <a:solidFill>
                  <a:srgbClr val="FFFFFF"/>
                </a:solidFill>
                <a:latin typeface="Castellar"/>
              </a:rPr>
              <a:t>DIGITAL MARKETING</a:t>
            </a:r>
            <a:endParaRPr lang="en-US" sz="4400" b="0" strike="noStrike" spc="-1">
              <a:solidFill>
                <a:srgbClr val="000000"/>
              </a:solidFill>
              <a:latin typeface="Franklin Gothic Book"/>
            </a:endParaRPr>
          </a:p>
        </p:txBody>
      </p:sp>
      <p:sp>
        <p:nvSpPr>
          <p:cNvPr id="135" name="PlaceHolder 2"/>
          <p:cNvSpPr>
            <a:spLocks noGrp="1"/>
          </p:cNvSpPr>
          <p:nvPr>
            <p:ph/>
          </p:nvPr>
        </p:nvSpPr>
        <p:spPr>
          <a:xfrm>
            <a:off x="263160" y="4641120"/>
            <a:ext cx="11581920" cy="1568160"/>
          </a:xfrm>
          <a:prstGeom prst="rect">
            <a:avLst/>
          </a:prstGeom>
          <a:noFill/>
          <a:ln w="0">
            <a:noFill/>
          </a:ln>
        </p:spPr>
        <p:txBody>
          <a:bodyPr anchor="t">
            <a:noAutofit/>
          </a:bodyPr>
          <a:lstStyle/>
          <a:p>
            <a:pPr indent="0" algn="ctr">
              <a:lnSpc>
                <a:spcPct val="90000"/>
              </a:lnSpc>
              <a:spcBef>
                <a:spcPts val="1001"/>
              </a:spcBef>
              <a:buNone/>
              <a:tabLst>
                <a:tab pos="0" algn="l"/>
              </a:tabLst>
            </a:pPr>
            <a:r>
              <a:rPr lang="en-US" sz="9600" b="0" strike="noStrike" spc="-1">
                <a:solidFill>
                  <a:srgbClr val="FFFFFF"/>
                </a:solidFill>
                <a:latin typeface="comic"/>
              </a:rPr>
              <a:t>FABINDIA</a:t>
            </a:r>
            <a:endParaRPr lang="en-US" sz="9600" b="0" strike="noStrike" spc="-1">
              <a:solidFill>
                <a:srgbClr val="64AC00"/>
              </a:solidFill>
              <a:latin typeface="Franklin Gothic Book"/>
            </a:endParaRPr>
          </a:p>
        </p:txBody>
      </p:sp>
      <p:sp>
        <p:nvSpPr>
          <p:cNvPr id="136" name="Rectangle 6"/>
          <p:cNvSpPr/>
          <p:nvPr/>
        </p:nvSpPr>
        <p:spPr>
          <a:xfrm>
            <a:off x="5445000" y="4156200"/>
            <a:ext cx="1468080" cy="235080"/>
          </a:xfrm>
          <a:prstGeom prst="rect">
            <a:avLst/>
          </a:prstGeom>
          <a:noFill/>
          <a:ln w="1270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GB" sz="1800" b="0" strike="noStrike" spc="-1">
                <a:solidFill>
                  <a:srgbClr val="000000"/>
                </a:solidFill>
                <a:latin typeface="Franklin Gothic Book"/>
              </a:rPr>
              <a:t>      </a:t>
            </a:r>
            <a:r>
              <a:rPr lang="en-GB" sz="1800" b="0" strike="noStrike" spc="-1">
                <a:solidFill>
                  <a:srgbClr val="E0FF66"/>
                </a:solidFill>
                <a:latin typeface="Agency FB"/>
              </a:rPr>
              <a:t>TOPIC</a:t>
            </a:r>
            <a:endParaRPr lang="en-US" sz="180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0">
          <a:blip r:embed="rId4"/>
          <a:tile/>
        </a:blipFill>
        <a:effectLst/>
      </p:bgPr>
    </p:bg>
    <p:spTree>
      <p:nvGrpSpPr>
        <p:cNvPr id="1" name=""/>
        <p:cNvGrpSpPr/>
        <p:nvPr/>
      </p:nvGrpSpPr>
      <p:grpSpPr>
        <a:xfrm>
          <a:off x="0" y="0"/>
          <a:ext cx="0" cy="0"/>
          <a:chOff x="0" y="0"/>
          <a:chExt cx="0" cy="0"/>
        </a:xfrm>
      </p:grpSpPr>
      <p:sp>
        <p:nvSpPr>
          <p:cNvPr id="165" name="PlaceHolder 1"/>
          <p:cNvSpPr>
            <a:spLocks noGrp="1"/>
          </p:cNvSpPr>
          <p:nvPr>
            <p:ph type="title"/>
          </p:nvPr>
        </p:nvSpPr>
        <p:spPr>
          <a:xfrm>
            <a:off x="2381400" y="586440"/>
            <a:ext cx="10515240" cy="862560"/>
          </a:xfrm>
          <a:prstGeom prst="rect">
            <a:avLst/>
          </a:prstGeom>
          <a:noFill/>
          <a:ln w="0">
            <a:noFill/>
          </a:ln>
        </p:spPr>
        <p:txBody>
          <a:bodyPr anchor="ctr">
            <a:normAutofit fontScale="42000"/>
          </a:bodyPr>
          <a:lstStyle/>
          <a:p>
            <a:pPr indent="0">
              <a:lnSpc>
                <a:spcPct val="90000"/>
              </a:lnSpc>
              <a:buNone/>
            </a:pPr>
            <a:r>
              <a:rPr lang="en-GB" sz="4400" b="1" u="sng" strike="noStrike" spc="-1">
                <a:solidFill>
                  <a:srgbClr val="0D0D0D"/>
                </a:solidFill>
                <a:uFillTx/>
                <a:latin typeface="Bernard MT Condensed"/>
              </a:rPr>
              <a:t>Part 4: Content Creation and Curation</a:t>
            </a:r>
            <a:br>
              <a:rPr sz="4400"/>
            </a:br>
            <a:br>
              <a:rPr sz="4400"/>
            </a:br>
            <a:r>
              <a:rPr lang="en-GB" sz="4400" b="1" strike="noStrike" spc="-1">
                <a:solidFill>
                  <a:srgbClr val="0D0D0D"/>
                </a:solidFill>
                <a:latin typeface="Bernard MT Condensed"/>
              </a:rPr>
              <a:t>               </a:t>
            </a:r>
            <a:r>
              <a:rPr lang="en-GB" sz="4400" b="1" i="1" u="sng" strike="noStrike" spc="-1">
                <a:solidFill>
                  <a:srgbClr val="FF0000"/>
                </a:solidFill>
                <a:uFillTx/>
                <a:latin typeface="Lucida Sans"/>
              </a:rPr>
              <a:t>Post Creation</a:t>
            </a:r>
            <a:endParaRPr lang="en-US" sz="4400" b="0" strike="noStrike" spc="-1">
              <a:solidFill>
                <a:srgbClr val="000000"/>
              </a:solidFill>
              <a:latin typeface="Calibri"/>
            </a:endParaRPr>
          </a:p>
        </p:txBody>
      </p:sp>
      <p:pic>
        <p:nvPicPr>
          <p:cNvPr id="166" name="Picture 165">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1587960" y="1788840"/>
            <a:ext cx="9182160" cy="4452120"/>
          </a:xfrm>
          <a:prstGeom prst="rect">
            <a:avLst/>
          </a:prstGeom>
          <a:ln w="0">
            <a:noFill/>
          </a:ln>
        </p:spPr>
      </p:pic>
    </p:spTree>
  </p:cSld>
  <p:clrMapOvr>
    <a:masterClrMapping/>
  </p:clrMapOvr>
  <p:timing>
    <p:tnLst>
      <p:par>
        <p:cTn id="1" dur="indefinite" restart="never" nodeType="tmRoot">
          <p:childTnLst>
            <p:seq>
              <p:cTn id="2" restart="whenNotActive" fill="hold" nodeType="interactiveSeq">
                <p:stCondLst>
                  <p:cond evt="onClick" delay="0">
                    <p:tgtEl>
                      <p:spTgt spid="166"/>
                    </p:tgtEl>
                  </p:cond>
                </p:stCondLst>
                <p:childTnLst>
                  <p:par>
                    <p:cTn id="3" fill="hold">
                      <p:stCondLst>
                        <p:cond evt="onClick" delay="0">
                          <p:tgtEl>
                            <p:spTgt spid="166"/>
                          </p:tgtEl>
                        </p:cond>
                      </p:stCondLst>
                      <p:childTnLst>
                        <p:par>
                          <p:cTn id="4" fill="hold">
                            <p:stCondLst>
                              <p:cond delay="0"/>
                            </p:stCondLst>
                            <p:childTnLst>
                              <p:par>
                                <p:cTn id="5" presetClass="mediacall" fill="hold" nodeType="clickEffect">
                                  <p:stCondLst>
                                    <p:cond delay="0"/>
                                  </p:stCondLst>
                                  <p:childTnLst>
                                    <p:cmd type="call" cmd="togglePause">
                                      <p:cBhvr>
                                        <p:cTn id="6" dur="1" fill="hold"/>
                                        <p:tgtEl>
                                          <p:spTgt spid="166"/>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0">
          <a:blip r:embed="rId4"/>
          <a:tile/>
        </a:blipFill>
        <a:effectLst/>
      </p:bgPr>
    </p:bg>
    <p:spTree>
      <p:nvGrpSpPr>
        <p:cNvPr id="1" name=""/>
        <p:cNvGrpSpPr/>
        <p:nvPr/>
      </p:nvGrpSpPr>
      <p:grpSpPr>
        <a:xfrm>
          <a:off x="0" y="0"/>
          <a:ext cx="0" cy="0"/>
          <a:chOff x="0" y="0"/>
          <a:chExt cx="0" cy="0"/>
        </a:xfrm>
      </p:grpSpPr>
      <p:pic>
        <p:nvPicPr>
          <p:cNvPr id="167" name="Picture 166">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3977280" y="381240"/>
            <a:ext cx="3857400" cy="6081120"/>
          </a:xfrm>
          <a:prstGeom prst="rect">
            <a:avLst/>
          </a:prstGeom>
          <a:ln w="0">
            <a:noFill/>
          </a:ln>
        </p:spPr>
      </p:pic>
      <p:pic>
        <p:nvPicPr>
          <p:cNvPr id="168" name="Picture 167">
            <a:hlinkClick r:id="" action="ppaction://media"/>
          </p:cNvPr>
          <p:cNvPicPr/>
          <p:nvPr>
            <a:videoFile r:link="rId2"/>
            <p:extLst>
              <p:ext uri="{DAA4B4D4-6D71-4841-9C94-3DE7FCFB9230}">
                <p14:media xmlns:p14="http://schemas.microsoft.com/office/powerpoint/2010/main" r:link="rId1"/>
              </p:ext>
            </p:extLst>
          </p:nvPr>
        </p:nvPicPr>
        <p:blipFill>
          <a:blip r:embed="rId6"/>
          <a:stretch>
            <a:fillRect/>
          </a:stretch>
        </p:blipFill>
        <p:spPr>
          <a:xfrm>
            <a:off x="0" y="415440"/>
            <a:ext cx="3744720" cy="6047280"/>
          </a:xfrm>
          <a:prstGeom prst="rect">
            <a:avLst/>
          </a:prstGeom>
          <a:ln w="0">
            <a:noFill/>
          </a:ln>
        </p:spPr>
      </p:pic>
      <p:pic>
        <p:nvPicPr>
          <p:cNvPr id="169" name="Picture 168">
            <a:hlinkClick r:id="" action="ppaction://media"/>
          </p:cNvPr>
          <p:cNvPicPr/>
          <p:nvPr>
            <a:videoFile r:link="rId2"/>
            <p:extLst>
              <p:ext uri="{DAA4B4D4-6D71-4841-9C94-3DE7FCFB9230}">
                <p14:media xmlns:p14="http://schemas.microsoft.com/office/powerpoint/2010/main" r:link="rId1"/>
              </p:ext>
            </p:extLst>
          </p:nvPr>
        </p:nvPicPr>
        <p:blipFill>
          <a:blip r:embed="rId7"/>
          <a:stretch>
            <a:fillRect/>
          </a:stretch>
        </p:blipFill>
        <p:spPr>
          <a:xfrm>
            <a:off x="8066880" y="415440"/>
            <a:ext cx="3764520" cy="6047280"/>
          </a:xfrm>
          <a:prstGeom prst="rect">
            <a:avLst/>
          </a:prstGeom>
          <a:ln w="0">
            <a:noFill/>
          </a:ln>
        </p:spPr>
      </p:pic>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Class="mediacall" fill="hold" nodeType="afterEffect">
                                  <p:stCondLst>
                                    <p:cond delay="0"/>
                                  </p:stCondLst>
                                  <p:childTnLst>
                                    <p:cmd type="call" cmd="playFrom(0.0)">
                                      <p:cBhvr>
                                        <p:cTn id="6" dur="10123" fill="hold"/>
                                        <p:tgtEl>
                                          <p:spTgt spid="169"/>
                                        </p:tgtEl>
                                      </p:cBhvr>
                                    </p:cmd>
                                  </p:childTnLst>
                                </p:cTn>
                              </p:par>
                            </p:childTnLst>
                          </p:cTn>
                        </p:par>
                        <p:par>
                          <p:cTn id="7" fill="hold">
                            <p:stCondLst>
                              <p:cond delay="10123"/>
                            </p:stCondLst>
                            <p:childTnLst>
                              <p:par>
                                <p:cTn id="8" presetClass="mediacall" fill="hold" nodeType="afterEffect">
                                  <p:stCondLst>
                                    <p:cond delay="0"/>
                                  </p:stCondLst>
                                  <p:childTnLst>
                                    <p:cmd type="call" cmd="playFrom(0.0)">
                                      <p:cBhvr>
                                        <p:cTn id="9" dur="4607" fill="hold"/>
                                        <p:tgtEl>
                                          <p:spTgt spid="167"/>
                                        </p:tgtEl>
                                      </p:cBhvr>
                                    </p:cmd>
                                  </p:childTnLst>
                                </p:cTn>
                              </p:par>
                            </p:childTnLst>
                          </p:cTn>
                        </p:par>
                        <p:par>
                          <p:cTn id="10" fill="hold">
                            <p:stCondLst>
                              <p:cond delay="14730"/>
                            </p:stCondLst>
                            <p:childTnLst>
                              <p:par>
                                <p:cTn id="11" presetClass="mediacall" fill="hold" nodeType="afterEffect">
                                  <p:stCondLst>
                                    <p:cond delay="0"/>
                                  </p:stCondLst>
                                  <p:childTnLst>
                                    <p:cmd type="call" cmd="playFrom(0.0)">
                                      <p:cBhvr>
                                        <p:cTn id="12" dur="6122" fill="hold"/>
                                        <p:tgtEl>
                                          <p:spTgt spid="168"/>
                                        </p:tgtEl>
                                      </p:cBhvr>
                                    </p:cmd>
                                  </p:childTnLst>
                                </p:cTn>
                              </p:par>
                            </p:childTnLst>
                          </p:cTn>
                        </p:par>
                      </p:childTnLst>
                    </p:cTn>
                  </p:par>
                </p:childTnLst>
              </p:cTn>
              <p:prevCondLst>
                <p:cond evt="onPrev" delay="0">
                  <p:tgtEl>
                    <p:sldTgt/>
                  </p:tgtEl>
                </p:cond>
              </p:prevCondLst>
              <p:nextCondLst>
                <p:cond evt="onNext" delay="0">
                  <p:tgtEl>
                    <p:sldTgt/>
                  </p:tgtEl>
                </p:cond>
              </p:nextCondLst>
            </p:seq>
            <p:seq>
              <p:cTn id="13" restart="whenNotActive" fill="hold" nodeType="interactiveSeq">
                <p:stCondLst>
                  <p:cond evt="onClick" delay="0">
                    <p:tgtEl>
                      <p:spTgt spid="169"/>
                    </p:tgtEl>
                  </p:cond>
                </p:stCondLst>
                <p:childTnLst>
                  <p:par>
                    <p:cTn id="14" fill="hold">
                      <p:stCondLst>
                        <p:cond evt="onClick" delay="0">
                          <p:tgtEl>
                            <p:spTgt spid="169"/>
                          </p:tgtEl>
                        </p:cond>
                      </p:stCondLst>
                      <p:childTnLst>
                        <p:par>
                          <p:cTn id="15" fill="hold">
                            <p:stCondLst>
                              <p:cond delay="0"/>
                            </p:stCondLst>
                            <p:childTnLst>
                              <p:par>
                                <p:cTn id="16" presetClass="mediacall" fill="hold" nodeType="clickEffect">
                                  <p:stCondLst>
                                    <p:cond delay="0"/>
                                  </p:stCondLst>
                                  <p:childTnLst>
                                    <p:cmd type="call" cmd="togglePause">
                                      <p:cBhvr>
                                        <p:cTn id="17" dur="1" fill="hold"/>
                                        <p:tgtEl>
                                          <p:spTgt spid="169"/>
                                        </p:tgtEl>
                                      </p:cBhvr>
                                    </p:cmd>
                                  </p:childTnLst>
                                </p:cTn>
                              </p:par>
                            </p:childTnLst>
                          </p:cTn>
                        </p:par>
                      </p:childTnLst>
                    </p:cTn>
                  </p:par>
                </p:childTnLst>
              </p:cTn>
              <p:prevCondLst>
                <p:cond evt="onPrev" delay="0">
                  <p:tgtEl>
                    <p:sldTgt/>
                  </p:tgtEl>
                </p:cond>
              </p:prevCondLst>
              <p:nextCondLst>
                <p:cond evt="onNext" delay="0">
                  <p:tgtEl>
                    <p:sldTgt/>
                  </p:tgtEl>
                </p:cond>
              </p:nextCondLst>
            </p:seq>
            <p:seq>
              <p:cTn id="18" restart="whenNotActive" fill="hold" nodeType="interactiveSeq">
                <p:stCondLst>
                  <p:cond evt="onClick" delay="0">
                    <p:tgtEl>
                      <p:spTgt spid="167"/>
                    </p:tgtEl>
                  </p:cond>
                </p:stCondLst>
                <p:childTnLst>
                  <p:par>
                    <p:cTn id="19" fill="hold">
                      <p:stCondLst>
                        <p:cond evt="onClick" delay="0">
                          <p:tgtEl>
                            <p:spTgt spid="167"/>
                          </p:tgtEl>
                        </p:cond>
                      </p:stCondLst>
                      <p:childTnLst>
                        <p:par>
                          <p:cTn id="20" fill="hold">
                            <p:stCondLst>
                              <p:cond delay="0"/>
                            </p:stCondLst>
                            <p:childTnLst>
                              <p:par>
                                <p:cTn id="21" presetClass="mediacall" fill="hold" nodeType="clickEffect">
                                  <p:stCondLst>
                                    <p:cond delay="0"/>
                                  </p:stCondLst>
                                  <p:childTnLst>
                                    <p:cmd type="call" cmd="togglePause">
                                      <p:cBhvr>
                                        <p:cTn id="22" dur="1" fill="hold"/>
                                        <p:tgtEl>
                                          <p:spTgt spid="167"/>
                                        </p:tgtEl>
                                      </p:cBhvr>
                                    </p:cmd>
                                  </p:childTnLst>
                                </p:cTn>
                              </p:par>
                            </p:childTnLst>
                          </p:cTn>
                        </p:par>
                      </p:childTnLst>
                    </p:cTn>
                  </p:par>
                </p:childTnLst>
              </p:cTn>
              <p:prevCondLst>
                <p:cond evt="onPrev" delay="0">
                  <p:tgtEl>
                    <p:sldTgt/>
                  </p:tgtEl>
                </p:cond>
              </p:prevCondLst>
              <p:nextCondLst>
                <p:cond evt="onNext" delay="0">
                  <p:tgtEl>
                    <p:sldTgt/>
                  </p:tgtEl>
                </p:cond>
              </p:nextCondLst>
            </p:seq>
            <p:seq>
              <p:cTn id="23" restart="whenNotActive" fill="hold" nodeType="interactiveSeq">
                <p:stCondLst>
                  <p:cond evt="onClick" delay="0">
                    <p:tgtEl>
                      <p:spTgt spid="168"/>
                    </p:tgtEl>
                  </p:cond>
                </p:stCondLst>
                <p:childTnLst>
                  <p:par>
                    <p:cTn id="24" fill="hold">
                      <p:stCondLst>
                        <p:cond evt="onClick" delay="0">
                          <p:tgtEl>
                            <p:spTgt spid="168"/>
                          </p:tgtEl>
                        </p:cond>
                      </p:stCondLst>
                      <p:childTnLst>
                        <p:par>
                          <p:cTn id="25" fill="hold">
                            <p:stCondLst>
                              <p:cond delay="0"/>
                            </p:stCondLst>
                            <p:childTnLst>
                              <p:par>
                                <p:cTn id="26" presetClass="mediacall" fill="hold" nodeType="clickEffect">
                                  <p:stCondLst>
                                    <p:cond delay="0"/>
                                  </p:stCondLst>
                                  <p:childTnLst>
                                    <p:cmd type="call" cmd="togglePause">
                                      <p:cBhvr>
                                        <p:cTn id="27" dur="1" fill="hold"/>
                                        <p:tgtEl>
                                          <p:spTgt spid="168"/>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70" name="PlaceHolder 1"/>
          <p:cNvSpPr>
            <a:spLocks noGrp="1"/>
          </p:cNvSpPr>
          <p:nvPr>
            <p:ph/>
          </p:nvPr>
        </p:nvSpPr>
        <p:spPr>
          <a:xfrm>
            <a:off x="0" y="0"/>
            <a:ext cx="12191760" cy="6857640"/>
          </a:xfrm>
          <a:prstGeom prst="rect">
            <a:avLst/>
          </a:prstGeom>
          <a:blipFill rotWithShape="0">
            <a:blip r:embed="rId3"/>
            <a:tile/>
          </a:blipFill>
          <a:ln w="0">
            <a:noFill/>
          </a:ln>
        </p:spPr>
        <p:txBody>
          <a:bodyPr anchor="t">
            <a:normAutofit/>
          </a:bodyPr>
          <a:lstStyle/>
          <a:p>
            <a:pPr indent="0" algn="ctr">
              <a:lnSpc>
                <a:spcPct val="90000"/>
              </a:lnSpc>
              <a:spcBef>
                <a:spcPts val="1001"/>
              </a:spcBef>
              <a:buNone/>
              <a:tabLst>
                <a:tab pos="0" algn="l"/>
              </a:tabLst>
            </a:pPr>
            <a:r>
              <a:rPr lang="en-GB" sz="6000" b="1" i="1" u="sng" strike="noStrike" spc="-1">
                <a:solidFill>
                  <a:srgbClr val="FFFF00"/>
                </a:solidFill>
                <a:uFillTx/>
                <a:latin typeface="Lucida Sans"/>
              </a:rPr>
              <a:t>Insight Tool Analyse</a:t>
            </a:r>
            <a:endParaRPr lang="en-US" sz="6000" b="0" strike="noStrike" spc="-1">
              <a:solidFill>
                <a:srgbClr val="000000"/>
              </a:solidFill>
              <a:latin typeface="Calibri"/>
            </a:endParaRPr>
          </a:p>
        </p:txBody>
      </p:sp>
      <p:pic>
        <p:nvPicPr>
          <p:cNvPr id="171" name="Picture 3"/>
          <p:cNvPicPr/>
          <p:nvPr/>
        </p:nvPicPr>
        <p:blipFill>
          <a:blip r:embed="rId4"/>
          <a:srcRect t="10347"/>
          <a:stretch/>
        </p:blipFill>
        <p:spPr>
          <a:xfrm>
            <a:off x="1392480" y="1510200"/>
            <a:ext cx="9406800" cy="4710240"/>
          </a:xfrm>
          <a:prstGeom prst="rect">
            <a:avLst/>
          </a:prstGeom>
          <a:ln w="88900" cap="sq">
            <a:solidFill>
              <a:srgbClr val="000000"/>
            </a:solidFill>
            <a:miter/>
          </a:ln>
          <a:effectLst>
            <a:innerShdw blurRad="76200">
              <a:srgbClr val="000000"/>
            </a:inn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0">
          <a:blip r:embed="rId4"/>
          <a:tile/>
        </a:blipFill>
        <a:effectLst/>
      </p:bgPr>
    </p:bg>
    <p:spTree>
      <p:nvGrpSpPr>
        <p:cNvPr id="1" name=""/>
        <p:cNvGrpSpPr/>
        <p:nvPr/>
      </p:nvGrpSpPr>
      <p:grpSpPr>
        <a:xfrm>
          <a:off x="0" y="0"/>
          <a:ext cx="0" cy="0"/>
          <a:chOff x="0" y="0"/>
          <a:chExt cx="0" cy="0"/>
        </a:xfrm>
      </p:grpSpPr>
      <p:sp>
        <p:nvSpPr>
          <p:cNvPr id="172" name="PlaceHolder 1"/>
          <p:cNvSpPr>
            <a:spLocks noGrp="1"/>
          </p:cNvSpPr>
          <p:nvPr>
            <p:ph/>
          </p:nvPr>
        </p:nvSpPr>
        <p:spPr>
          <a:xfrm>
            <a:off x="2282400" y="136080"/>
            <a:ext cx="7811640" cy="971640"/>
          </a:xfrm>
          <a:prstGeom prst="rect">
            <a:avLst/>
          </a:prstGeom>
          <a:noFill/>
          <a:ln w="0">
            <a:noFill/>
          </a:ln>
        </p:spPr>
        <p:txBody>
          <a:bodyPr anchor="t">
            <a:normAutofit/>
          </a:bodyPr>
          <a:lstStyle/>
          <a:p>
            <a:pPr indent="0" algn="ctr">
              <a:lnSpc>
                <a:spcPct val="100000"/>
              </a:lnSpc>
              <a:spcBef>
                <a:spcPts val="1001"/>
              </a:spcBef>
              <a:buNone/>
              <a:tabLst>
                <a:tab pos="0" algn="l"/>
              </a:tabLst>
            </a:pPr>
            <a:r>
              <a:rPr lang="en-GB" sz="2400" b="1" u="sng" strike="noStrike" spc="-1">
                <a:solidFill>
                  <a:srgbClr val="000066"/>
                </a:solidFill>
                <a:uFillTx/>
                <a:latin typeface="Castellar"/>
              </a:rPr>
              <a:t>Video Creation</a:t>
            </a:r>
            <a:endParaRPr lang="en-US" sz="2400" b="0" strike="noStrike" spc="-1">
              <a:solidFill>
                <a:srgbClr val="000000"/>
              </a:solidFill>
              <a:latin typeface="Calibri"/>
            </a:endParaRPr>
          </a:p>
        </p:txBody>
      </p:sp>
      <p:pic>
        <p:nvPicPr>
          <p:cNvPr id="173" name="Picture 172">
            <a:hlinkClick r:id="" action="ppaction://media"/>
          </p:cNvPr>
          <p:cNvPicPr/>
          <p:nvPr>
            <a:videoFile r:link="rId2"/>
            <p:extLst>
              <p:ext uri="{DAA4B4D4-6D71-4841-9C94-3DE7FCFB9230}">
                <p14:media xmlns:p14="http://schemas.microsoft.com/office/powerpoint/2010/main" r:link="rId1"/>
              </p:ext>
            </p:extLst>
          </p:nvPr>
        </p:nvPicPr>
        <p:blipFill>
          <a:blip r:embed="rId5"/>
          <a:stretch>
            <a:fillRect/>
          </a:stretch>
        </p:blipFill>
        <p:spPr>
          <a:xfrm>
            <a:off x="2147400" y="1648440"/>
            <a:ext cx="8908200" cy="4484160"/>
          </a:xfrm>
          <a:prstGeom prst="rect">
            <a:avLst/>
          </a:prstGeom>
          <a:ln w="0">
            <a:noFill/>
          </a:ln>
        </p:spPr>
      </p:pic>
      <p:sp>
        <p:nvSpPr>
          <p:cNvPr id="174" name="Rectangle 6"/>
          <p:cNvSpPr/>
          <p:nvPr/>
        </p:nvSpPr>
        <p:spPr>
          <a:xfrm>
            <a:off x="6003720" y="2967480"/>
            <a:ext cx="184320" cy="923040"/>
          </a:xfrm>
          <a:prstGeom prst="rect">
            <a:avLst/>
          </a:prstGeom>
          <a:noFill/>
          <a:ln w="0">
            <a:noFill/>
          </a:ln>
        </p:spPr>
        <p:style>
          <a:lnRef idx="0">
            <a:scrgbClr r="0" g="0" b="0"/>
          </a:lnRef>
          <a:fillRef idx="0">
            <a:scrgbClr r="0" g="0" b="0"/>
          </a:fillRef>
          <a:effectRef idx="0">
            <a:scrgbClr r="0" g="0" b="0"/>
          </a:effectRef>
          <a:fontRef idx="minor"/>
        </p:style>
        <p:txBody>
          <a:bodyPr wrap="none" anchor="t">
            <a:spAutoFit/>
          </a:bodyPr>
          <a:lstStyle/>
          <a:p>
            <a:pPr algn="ctr">
              <a:lnSpc>
                <a:spcPct val="100000"/>
              </a:lnSpc>
            </a:pPr>
            <a:endParaRPr lang="en-IN" sz="5400" b="1" strike="noStrike" spc="49">
              <a:solidFill>
                <a:srgbClr val="FEFEFD"/>
              </a:solidFill>
              <a:latin typeface="Calibri"/>
            </a:endParaRPr>
          </a:p>
        </p:txBody>
      </p:sp>
    </p:spTree>
  </p:cSld>
  <p:clrMapOvr>
    <a:masterClrMapping/>
  </p:clrMapOvr>
  <p:timing>
    <p:tnLst>
      <p:par>
        <p:cTn id="1" dur="indefinite" restart="never" nodeType="tmRoot">
          <p:childTnLst>
            <p:seq>
              <p:cTn id="2" restart="whenNotActive" fill="hold" nodeType="interactiveSeq">
                <p:stCondLst>
                  <p:cond evt="onClick" delay="0">
                    <p:tgtEl>
                      <p:spTgt spid="173"/>
                    </p:tgtEl>
                  </p:cond>
                </p:stCondLst>
                <p:childTnLst>
                  <p:par>
                    <p:cTn id="3" fill="hold">
                      <p:stCondLst>
                        <p:cond evt="onClick" delay="0">
                          <p:tgtEl>
                            <p:spTgt spid="173"/>
                          </p:tgtEl>
                        </p:cond>
                      </p:stCondLst>
                      <p:childTnLst>
                        <p:par>
                          <p:cTn id="4" fill="hold">
                            <p:stCondLst>
                              <p:cond delay="0"/>
                            </p:stCondLst>
                            <p:childTnLst>
                              <p:par>
                                <p:cTn id="5" presetClass="mediacall" fill="hold" nodeType="clickEffect">
                                  <p:stCondLst>
                                    <p:cond delay="0"/>
                                  </p:stCondLst>
                                  <p:childTnLst>
                                    <p:cmd type="call" cmd="togglePause">
                                      <p:cBhvr>
                                        <p:cTn id="6" dur="1" fill="hold"/>
                                        <p:tgtEl>
                                          <p:spTgt spid="173"/>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5240" cy="1325160"/>
          </a:xfrm>
          <a:prstGeom prst="rect">
            <a:avLst/>
          </a:prstGeom>
          <a:noFill/>
          <a:ln w="0">
            <a:noFill/>
          </a:ln>
        </p:spPr>
        <p:txBody>
          <a:bodyPr anchor="ctr">
            <a:noAutofit/>
          </a:bodyPr>
          <a:lstStyle/>
          <a:p>
            <a:pPr indent="0">
              <a:lnSpc>
                <a:spcPct val="90000"/>
              </a:lnSpc>
              <a:buNone/>
            </a:pPr>
            <a:r>
              <a:rPr lang="en-IN" sz="4400" b="0" strike="noStrike" spc="-1">
                <a:solidFill>
                  <a:srgbClr val="000000"/>
                </a:solidFill>
                <a:latin typeface="Calibri Light"/>
              </a:rPr>
              <a:t>Video Link</a:t>
            </a:r>
            <a:endParaRPr lang="en-US" sz="4400" b="0" strike="noStrike" spc="-1">
              <a:solidFill>
                <a:srgbClr val="000000"/>
              </a:solidFill>
              <a:latin typeface="Calibri"/>
            </a:endParaRPr>
          </a:p>
        </p:txBody>
      </p:sp>
      <p:sp>
        <p:nvSpPr>
          <p:cNvPr id="176" name="PlaceHolder 2"/>
          <p:cNvSpPr>
            <a:spLocks noGrp="1"/>
          </p:cNvSpPr>
          <p:nvPr>
            <p:ph/>
          </p:nvPr>
        </p:nvSpPr>
        <p:spPr>
          <a:xfrm>
            <a:off x="838080" y="1825560"/>
            <a:ext cx="10515240" cy="4350960"/>
          </a:xfrm>
          <a:prstGeom prst="rect">
            <a:avLst/>
          </a:prstGeom>
          <a:noFill/>
          <a:ln w="0">
            <a:noFill/>
          </a:ln>
        </p:spPr>
        <p:txBody>
          <a:bodyPr anchor="t">
            <a:noAutofit/>
          </a:bodyPr>
          <a:lstStyle/>
          <a:p>
            <a:pPr marL="228600" indent="-228600">
              <a:lnSpc>
                <a:spcPct val="90000"/>
              </a:lnSpc>
              <a:spcBef>
                <a:spcPts val="1001"/>
              </a:spcBef>
              <a:buClr>
                <a:srgbClr val="000000"/>
              </a:buClr>
              <a:buFont typeface="Arial"/>
              <a:buChar char="•"/>
            </a:pPr>
            <a:r>
              <a:rPr lang="en-IN" sz="2800" b="0" u="sng" strike="noStrike" spc="-1">
                <a:solidFill>
                  <a:srgbClr val="0563C1"/>
                </a:solidFill>
                <a:uFillTx/>
                <a:latin typeface="Calibri"/>
                <a:hlinkClick r:id="rId2"/>
              </a:rPr>
              <a:t>https://www.canva.com/design/DAFqBI3yN_s/61XgTDPx09QPMM9cafAKhw/edit?utm_content=DAFqBI3yN_s&amp;utm_campaign=designshare&amp;utm_medium=link2&amp;utm_source=sharebutton</a:t>
            </a:r>
            <a:r>
              <a:rPr lang="en-IN" sz="2800" b="0" strike="noStrike" spc="-1">
                <a:solidFill>
                  <a:srgbClr val="000000"/>
                </a:solidFill>
                <a:latin typeface="Calibri"/>
              </a:rPr>
              <a:t> </a:t>
            </a:r>
            <a:endParaRPr lang="en-US" sz="2800" b="0" strike="noStrike" spc="-1">
              <a:solidFill>
                <a:srgbClr val="000000"/>
              </a:solidFill>
              <a:latin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77" name="PlaceHolder 1"/>
          <p:cNvSpPr>
            <a:spLocks noGrp="1"/>
          </p:cNvSpPr>
          <p:nvPr>
            <p:ph/>
          </p:nvPr>
        </p:nvSpPr>
        <p:spPr>
          <a:xfrm>
            <a:off x="0" y="0"/>
            <a:ext cx="12191760" cy="6857640"/>
          </a:xfrm>
          <a:prstGeom prst="rect">
            <a:avLst/>
          </a:prstGeom>
          <a:noFill/>
          <a:ln w="0">
            <a:noFill/>
          </a:ln>
        </p:spPr>
        <p:txBody>
          <a:bodyPr anchor="t">
            <a:noAutofit/>
          </a:bodyPr>
          <a:lstStyle/>
          <a:p>
            <a:pPr indent="0" algn="ctr">
              <a:lnSpc>
                <a:spcPct val="90000"/>
              </a:lnSpc>
              <a:spcBef>
                <a:spcPts val="1001"/>
              </a:spcBef>
              <a:buNone/>
              <a:tabLst>
                <a:tab pos="0" algn="l"/>
              </a:tabLst>
            </a:pPr>
            <a:r>
              <a:rPr lang="en-GB" sz="3600" b="1" i="1" u="sng" strike="noStrike" spc="-1">
                <a:solidFill>
                  <a:srgbClr val="0D0D0D"/>
                </a:solidFill>
                <a:uFillTx/>
                <a:latin typeface="Bodoni MT Black"/>
              </a:rPr>
              <a:t>Social Media Ad Campaigns</a:t>
            </a:r>
            <a:endParaRPr lang="en-US" sz="3600" b="0" strike="noStrike" spc="-1">
              <a:solidFill>
                <a:srgbClr val="000000"/>
              </a:solidFill>
              <a:latin typeface="Calibri"/>
            </a:endParaRPr>
          </a:p>
          <a:p>
            <a:pPr indent="0" algn="ctr">
              <a:lnSpc>
                <a:spcPct val="90000"/>
              </a:lnSpc>
              <a:spcBef>
                <a:spcPts val="1001"/>
              </a:spcBef>
              <a:buNone/>
              <a:tabLst>
                <a:tab pos="0" algn="l"/>
              </a:tabLst>
            </a:pPr>
            <a:endParaRPr lang="en-US" sz="2800" b="0" strike="noStrike" spc="-1">
              <a:solidFill>
                <a:srgbClr val="000000"/>
              </a:solidFill>
              <a:latin typeface="Calibri"/>
            </a:endParaRPr>
          </a:p>
        </p:txBody>
      </p:sp>
      <p:pic>
        <p:nvPicPr>
          <p:cNvPr id="178" name="Picture 3"/>
          <p:cNvPicPr/>
          <p:nvPr/>
        </p:nvPicPr>
        <p:blipFill>
          <a:blip r:embed="rId3"/>
          <a:stretch/>
        </p:blipFill>
        <p:spPr>
          <a:xfrm>
            <a:off x="493560" y="959400"/>
            <a:ext cx="4452120" cy="3533040"/>
          </a:xfrm>
          <a:prstGeom prst="rect">
            <a:avLst/>
          </a:prstGeom>
          <a:ln w="190500" cap="sq">
            <a:solidFill>
              <a:srgbClr val="FFFFFF"/>
            </a:solidFill>
            <a:miter/>
          </a:ln>
          <a:effectLst>
            <a:outerShdw blurRad="65160" dist="50432" dir="1288947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79" name="Picture 4"/>
          <p:cNvPicPr/>
          <p:nvPr/>
        </p:nvPicPr>
        <p:blipFill>
          <a:blip r:embed="rId4"/>
          <a:stretch/>
        </p:blipFill>
        <p:spPr>
          <a:xfrm>
            <a:off x="7576200" y="959400"/>
            <a:ext cx="3983760" cy="3590640"/>
          </a:xfrm>
          <a:prstGeom prst="rect">
            <a:avLst/>
          </a:prstGeom>
          <a:ln w="190500" cap="sq">
            <a:solidFill>
              <a:srgbClr val="FFFFFF"/>
            </a:solidFill>
            <a:miter/>
          </a:ln>
          <a:effectLst>
            <a:outerShdw blurRad="65160" dist="50432" dir="1288947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0" name="Picture 6"/>
          <p:cNvPicPr/>
          <p:nvPr/>
        </p:nvPicPr>
        <p:blipFill>
          <a:blip r:embed="rId5"/>
          <a:stretch/>
        </p:blipFill>
        <p:spPr>
          <a:xfrm>
            <a:off x="3124080" y="3473280"/>
            <a:ext cx="4274640" cy="3044520"/>
          </a:xfrm>
          <a:prstGeom prst="rect">
            <a:avLst/>
          </a:prstGeom>
          <a:ln w="190500" cap="sq">
            <a:solidFill>
              <a:srgbClr val="FFFFFF"/>
            </a:solidFill>
            <a:miter/>
          </a:ln>
          <a:effectLst>
            <a:outerShdw blurRad="65160" dist="50432" dir="1288947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81" name="PlaceHolder 1"/>
          <p:cNvSpPr>
            <a:spLocks noGrp="1"/>
          </p:cNvSpPr>
          <p:nvPr>
            <p:ph/>
          </p:nvPr>
        </p:nvSpPr>
        <p:spPr>
          <a:xfrm>
            <a:off x="0" y="0"/>
            <a:ext cx="12191760" cy="6857640"/>
          </a:xfrm>
          <a:prstGeom prst="rect">
            <a:avLst/>
          </a:prstGeom>
          <a:noFill/>
          <a:ln w="0">
            <a:noFill/>
          </a:ln>
        </p:spPr>
        <p:txBody>
          <a:bodyPr anchor="t">
            <a:noAutofit/>
          </a:bodyPr>
          <a:lstStyle/>
          <a:p>
            <a:pPr marL="228600" indent="-228600">
              <a:lnSpc>
                <a:spcPct val="90000"/>
              </a:lnSpc>
              <a:spcBef>
                <a:spcPts val="1001"/>
              </a:spcBef>
              <a:buClr>
                <a:srgbClr val="FFC000"/>
              </a:buClr>
              <a:buFont typeface="Wingdings" charset="2"/>
              <a:buChar char=""/>
            </a:pPr>
            <a:r>
              <a:rPr lang="en-GB" sz="3200" b="1" i="1" u="sng" strike="noStrike" spc="-1">
                <a:solidFill>
                  <a:schemeClr val="accent4"/>
                </a:solidFill>
                <a:uFillTx/>
                <a:latin typeface="Lucida Sans"/>
              </a:rPr>
              <a:t>Advertising Goals.</a:t>
            </a:r>
            <a:br>
              <a:rPr sz="2800"/>
            </a:br>
            <a:br>
              <a:rPr sz="2800"/>
            </a:br>
            <a:r>
              <a:rPr lang="en-GB" sz="2800" b="1" strike="noStrike" spc="-1">
                <a:solidFill>
                  <a:srgbClr val="FFFFFF"/>
                </a:solidFill>
                <a:latin typeface="comic"/>
              </a:rPr>
              <a:t>Brand Awareness:</a:t>
            </a:r>
            <a:br>
              <a:rPr sz="2800"/>
            </a:br>
            <a:r>
              <a:rPr lang="en-US" sz="2800" b="0" strike="noStrike" spc="-1">
                <a:solidFill>
                  <a:srgbClr val="FFFF00"/>
                </a:solidFill>
                <a:latin typeface="Forte"/>
              </a:rPr>
              <a:t>Brand awareness refers to the level of familiarity consumers have with a particular brand. It is measured by how well consumers can recognize the brand's logo, name, products, and other assets.</a:t>
            </a:r>
            <a:br>
              <a:rPr sz="2800"/>
            </a:br>
            <a:br>
              <a:rPr sz="2800"/>
            </a:br>
            <a:r>
              <a:rPr lang="en-GB" sz="2800" b="1" strike="noStrike" spc="-1">
                <a:solidFill>
                  <a:srgbClr val="FFFFFF"/>
                </a:solidFill>
                <a:latin typeface="comic"/>
              </a:rPr>
              <a:t>Driving website traffic:</a:t>
            </a:r>
            <a:br>
              <a:rPr sz="2800"/>
            </a:br>
            <a:r>
              <a:rPr lang="en-US" sz="2800" b="0" strike="noStrike" spc="-1">
                <a:solidFill>
                  <a:srgbClr val="FFFF00"/>
                </a:solidFill>
                <a:latin typeface="Forte"/>
              </a:rPr>
              <a:t>Website traffic refers to the volume of users visiting a website. How many people visit a website will depend on the website's purpose, the visitors' own goals, and the way in which they discovered the site.</a:t>
            </a:r>
            <a:br>
              <a:rPr sz="2800"/>
            </a:br>
            <a:br>
              <a:rPr sz="2800"/>
            </a:br>
            <a:r>
              <a:rPr lang="en-US" sz="2800" b="1" strike="noStrike" spc="-1">
                <a:solidFill>
                  <a:srgbClr val="FFFFFF"/>
                </a:solidFill>
                <a:latin typeface="comic"/>
              </a:rPr>
              <a:t>Generating leads:</a:t>
            </a:r>
            <a:br>
              <a:rPr sz="2800"/>
            </a:br>
            <a:r>
              <a:rPr lang="en-US" sz="2800" b="0" strike="noStrike" spc="-1">
                <a:solidFill>
                  <a:srgbClr val="FFFF00"/>
                </a:solidFill>
                <a:latin typeface="Forte"/>
              </a:rPr>
              <a:t>Lead generation is the process of generating consumer interest for a product or service with the goal of turning that interest into a sale. In online marketing this typically involves collecting a visitor's contact information (called a “lead”) via a web form.</a:t>
            </a:r>
            <a:endParaRPr lang="en-US" sz="2800" b="0" strike="noStrike" spc="-1">
              <a:solidFill>
                <a:srgbClr val="000000"/>
              </a:solidFill>
              <a:latin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p:cNvSpPr>
          <p:nvPr>
            <p:ph/>
          </p:nvPr>
        </p:nvSpPr>
        <p:spPr>
          <a:xfrm>
            <a:off x="0" y="0"/>
            <a:ext cx="12191760" cy="6857640"/>
          </a:xfrm>
          <a:prstGeom prst="rect">
            <a:avLst/>
          </a:prstGeom>
          <a:blipFill rotWithShape="0">
            <a:blip r:embed="rId2"/>
            <a:tile/>
          </a:blipFill>
          <a:ln w="0">
            <a:noFill/>
          </a:ln>
        </p:spPr>
        <p:txBody>
          <a:bodyPr anchor="t">
            <a:noAutofit/>
          </a:bodyPr>
          <a:lstStyle/>
          <a:p>
            <a:pPr indent="0">
              <a:lnSpc>
                <a:spcPct val="90000"/>
              </a:lnSpc>
              <a:spcBef>
                <a:spcPts val="1001"/>
              </a:spcBef>
              <a:buNone/>
              <a:tabLst>
                <a:tab pos="0" algn="l"/>
              </a:tabLst>
            </a:pPr>
            <a:br>
              <a:rPr sz="2000"/>
            </a:br>
            <a:r>
              <a:rPr lang="en-US" sz="3200" b="0" i="1" strike="noStrike" spc="-1">
                <a:solidFill>
                  <a:srgbClr val="0D0D0D"/>
                </a:solidFill>
                <a:latin typeface="Garamond"/>
              </a:rPr>
              <a:t>Visually appealing ad creatives, compelling ad copy and relevant call-to-action:</a:t>
            </a:r>
            <a:endParaRPr lang="en-US" sz="3200" b="0" strike="noStrike" spc="-1">
              <a:solidFill>
                <a:srgbClr val="000000"/>
              </a:solidFill>
              <a:latin typeface="Calibri"/>
            </a:endParaRPr>
          </a:p>
          <a:p>
            <a:pPr indent="0">
              <a:lnSpc>
                <a:spcPct val="90000"/>
              </a:lnSpc>
              <a:spcBef>
                <a:spcPts val="1001"/>
              </a:spcBef>
              <a:buNone/>
              <a:tabLst>
                <a:tab pos="0" algn="l"/>
              </a:tabLst>
            </a:pPr>
            <a:endParaRPr lang="en-US" sz="2800" b="0" strike="noStrike" spc="-1">
              <a:solidFill>
                <a:srgbClr val="000000"/>
              </a:solidFill>
              <a:latin typeface="Calibri"/>
            </a:endParaRPr>
          </a:p>
        </p:txBody>
      </p:sp>
      <p:sp>
        <p:nvSpPr>
          <p:cNvPr id="183" name="Picture 4"/>
          <p:cNvSpPr/>
          <p:nvPr/>
        </p:nvSpPr>
        <p:spPr>
          <a:xfrm>
            <a:off x="235080" y="484920"/>
            <a:ext cx="5499720" cy="4017600"/>
          </a:xfrm>
          <a:prstGeom prst="roundRect">
            <a:avLst>
              <a:gd name="adj" fmla="val 16667"/>
            </a:avLst>
          </a:prstGeom>
          <a:blipFill rotWithShape="0">
            <a:blip r:embed="rId3"/>
            <a:srcRect/>
            <a:stretch/>
          </a:blipFill>
          <a:ln w="0">
            <a:noFill/>
          </a:ln>
          <a:effectLst>
            <a:outerShdw blurRad="152280" dist="11525" dir="868217"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84" name="Picture 6"/>
          <p:cNvSpPr/>
          <p:nvPr/>
        </p:nvSpPr>
        <p:spPr>
          <a:xfrm>
            <a:off x="5445360" y="2698560"/>
            <a:ext cx="6039720" cy="3607200"/>
          </a:xfrm>
          <a:prstGeom prst="roundRect">
            <a:avLst>
              <a:gd name="adj" fmla="val 16667"/>
            </a:avLst>
          </a:prstGeom>
          <a:blipFill rotWithShape="0">
            <a:blip r:embed="rId4"/>
            <a:srcRect/>
            <a:stretch/>
          </a:blipFill>
          <a:ln w="0">
            <a:noFill/>
          </a:ln>
          <a:effectLst>
            <a:outerShdw blurRad="152280" dist="11525" dir="868217"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85" name="PlaceHolder 1"/>
          <p:cNvSpPr>
            <a:spLocks noGrp="1"/>
          </p:cNvSpPr>
          <p:nvPr>
            <p:ph/>
          </p:nvPr>
        </p:nvSpPr>
        <p:spPr>
          <a:xfrm>
            <a:off x="0" y="0"/>
            <a:ext cx="12191760" cy="6857640"/>
          </a:xfrm>
          <a:prstGeom prst="rect">
            <a:avLst/>
          </a:prstGeom>
          <a:noFill/>
          <a:ln w="0">
            <a:noFill/>
          </a:ln>
        </p:spPr>
        <p:txBody>
          <a:bodyPr anchor="t">
            <a:normAutofit fontScale="75000"/>
          </a:bodyPr>
          <a:lstStyle/>
          <a:p>
            <a:pPr indent="0" algn="ctr">
              <a:lnSpc>
                <a:spcPct val="110000"/>
              </a:lnSpc>
              <a:spcBef>
                <a:spcPts val="1001"/>
              </a:spcBef>
              <a:buNone/>
              <a:tabLst>
                <a:tab pos="0" algn="l"/>
              </a:tabLst>
            </a:pPr>
            <a:r>
              <a:rPr lang="en-GB" sz="5400" b="1" i="1" u="sng" strike="noStrike" spc="-1">
                <a:solidFill>
                  <a:srgbClr val="0D0D0D"/>
                </a:solidFill>
                <a:uFillTx/>
                <a:latin typeface="Bodoni MT Black"/>
              </a:rPr>
              <a:t>Email Ad Campaigns</a:t>
            </a:r>
            <a:br>
              <a:rPr sz="5400"/>
            </a:br>
            <a:br>
              <a:rPr sz="5400"/>
            </a:br>
            <a:r>
              <a:rPr lang="en-GB" sz="3300" b="1" u="sng" strike="noStrike" spc="-1">
                <a:solidFill>
                  <a:srgbClr val="FF0000"/>
                </a:solidFill>
                <a:uFillTx/>
                <a:latin typeface="Copperplate Gothic Bold"/>
              </a:rPr>
              <a:t>1. Brand Awareness</a:t>
            </a:r>
            <a:br>
              <a:rPr sz="3300"/>
            </a:br>
            <a:br>
              <a:rPr sz="5400"/>
            </a:br>
            <a:r>
              <a:rPr lang="en-GB" sz="2800" b="1" i="1" strike="noStrike" spc="-1">
                <a:solidFill>
                  <a:srgbClr val="002060"/>
                </a:solidFill>
                <a:latin typeface="Lucida Sans"/>
              </a:rPr>
              <a:t>Understanding your target audience is the first step to building a successful email marketing campaign that builds brand awareness. It means taking the time to identify who your ideal customer is, what their interests are, and what they're looking for in a product or service.</a:t>
            </a:r>
            <a:br>
              <a:rPr sz="2800"/>
            </a:br>
            <a:br>
              <a:rPr sz="2800"/>
            </a:br>
            <a:r>
              <a:rPr lang="en-GB" sz="3300" b="1" u="sng" strike="noStrike" spc="-1">
                <a:solidFill>
                  <a:srgbClr val="FF0000"/>
                </a:solidFill>
                <a:uFillTx/>
                <a:latin typeface="Copperplate Gothic Bold"/>
              </a:rPr>
              <a:t>2. Generation lead</a:t>
            </a:r>
            <a:br>
              <a:rPr sz="3300"/>
            </a:br>
            <a:br>
              <a:rPr sz="3200"/>
            </a:br>
            <a:r>
              <a:rPr lang="en-GB" sz="2800" b="1" i="1" strike="noStrike" spc="-1">
                <a:solidFill>
                  <a:srgbClr val="002060"/>
                </a:solidFill>
                <a:latin typeface="Lucida Sans"/>
              </a:rPr>
              <a:t>Email lead generation involves gathering potential customer information via an opt-in form that typically requests a name and email address. This helps build an email list for future marketing campaigns, allowing businesses to target interested individuals and nurture them through the sales funnel.</a:t>
            </a:r>
            <a:br>
              <a:rPr sz="2800"/>
            </a:br>
            <a:br>
              <a:rPr sz="2800"/>
            </a:br>
            <a:endParaRPr lang="en-US" sz="2800" b="0" strike="noStrike" spc="-1">
              <a:solidFill>
                <a:srgbClr val="000000"/>
              </a:solidFill>
              <a:latin typeface="Calibri"/>
            </a:endParaRPr>
          </a:p>
          <a:p>
            <a:pPr indent="0">
              <a:lnSpc>
                <a:spcPct val="90000"/>
              </a:lnSpc>
              <a:spcBef>
                <a:spcPts val="1001"/>
              </a:spcBef>
              <a:buNone/>
              <a:tabLst>
                <a:tab pos="0" algn="l"/>
              </a:tabLst>
            </a:pPr>
            <a:endParaRPr lang="en-US" sz="2800" b="0" strike="noStrike" spc="-1">
              <a:solidFill>
                <a:srgbClr val="000000"/>
              </a:solidFill>
              <a:latin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pic>
        <p:nvPicPr>
          <p:cNvPr id="186" name="Content Placeholder 3"/>
          <p:cNvPicPr/>
          <p:nvPr/>
        </p:nvPicPr>
        <p:blipFill>
          <a:blip r:embed="rId3"/>
          <a:stretch/>
        </p:blipFill>
        <p:spPr>
          <a:xfrm>
            <a:off x="820800" y="1038960"/>
            <a:ext cx="3736800" cy="4945680"/>
          </a:xfrm>
          <a:prstGeom prst="rect">
            <a:avLst/>
          </a:prstGeom>
          <a:ln w="228600" cap="sq">
            <a:solidFill>
              <a:srgbClr val="000000"/>
            </a:solidFill>
            <a:miter/>
          </a:ln>
          <a:effectLst>
            <a:innerShdw blurRad="76200">
              <a:srgbClr val="000000"/>
            </a:innerShdw>
          </a:effectLst>
        </p:spPr>
      </p:pic>
      <p:sp>
        <p:nvSpPr>
          <p:cNvPr id="187" name="Rectangle 4"/>
          <p:cNvSpPr/>
          <p:nvPr/>
        </p:nvSpPr>
        <p:spPr>
          <a:xfrm>
            <a:off x="5900760" y="2974320"/>
            <a:ext cx="4873320" cy="86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15000"/>
              </a:lnSpc>
            </a:pPr>
            <a:r>
              <a:rPr lang="en-GB" sz="4400" b="1" strike="noStrike" spc="-1">
                <a:solidFill>
                  <a:srgbClr val="FF0000"/>
                </a:solidFill>
                <a:latin typeface="Castellar"/>
              </a:rPr>
              <a:t>Brand Awareness</a:t>
            </a:r>
            <a:endParaRPr lang="en-US" sz="4400" b="0" strike="noStrike" spc="-1">
              <a:solidFill>
                <a:srgbClr val="000000"/>
              </a:solidFill>
              <a:latin typeface="Arial"/>
            </a:endParaRPr>
          </a:p>
        </p:txBody>
      </p:sp>
      <p:sp>
        <p:nvSpPr>
          <p:cNvPr id="188" name="Rectangle 5"/>
          <p:cNvSpPr/>
          <p:nvPr/>
        </p:nvSpPr>
        <p:spPr>
          <a:xfrm>
            <a:off x="6400800" y="2512440"/>
            <a:ext cx="35920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GB" sz="2400" b="1" i="1" strike="noStrike" spc="-1">
                <a:solidFill>
                  <a:srgbClr val="0D0D0D"/>
                </a:solidFill>
                <a:latin typeface="Lucida Sans"/>
              </a:rPr>
              <a:t>Email Ad Campaign 1 </a:t>
            </a:r>
            <a:endParaRPr lang="en-US" sz="24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0" y="0"/>
            <a:ext cx="12191760" cy="965520"/>
          </a:xfrm>
          <a:prstGeom prst="rect">
            <a:avLst/>
          </a:prstGeom>
          <a:blipFill rotWithShape="0">
            <a:blip r:embed="rId2"/>
            <a:tile/>
          </a:blipFill>
          <a:ln w="0">
            <a:noFill/>
          </a:ln>
        </p:spPr>
        <p:txBody>
          <a:bodyPr anchor="ctr">
            <a:noAutofit/>
          </a:bodyPr>
          <a:lstStyle/>
          <a:p>
            <a:pPr indent="0">
              <a:lnSpc>
                <a:spcPct val="90000"/>
              </a:lnSpc>
              <a:buNone/>
            </a:pPr>
            <a:br>
              <a:rPr sz="2400"/>
            </a:br>
            <a:r>
              <a:rPr lang="en-GB" sz="2400" b="0" strike="noStrike" spc="-1">
                <a:solidFill>
                  <a:srgbClr val="0B35E9"/>
                </a:solidFill>
                <a:latin typeface="Calibri Light"/>
              </a:rPr>
              <a:t>    </a:t>
            </a:r>
            <a:r>
              <a:rPr lang="en-GB" sz="2400" b="1" u="sng" strike="noStrike" spc="-1">
                <a:solidFill>
                  <a:srgbClr val="0B35E9"/>
                </a:solidFill>
                <a:uFillTx/>
                <a:latin typeface="comic"/>
              </a:rPr>
              <a:t>Part 1: Brand study, Competitor Analysis &amp; Buyer’s/Audience’s Persona</a:t>
            </a:r>
            <a:br>
              <a:rPr sz="2400"/>
            </a:br>
            <a:endParaRPr lang="en-US" sz="2400" b="0" strike="noStrike" spc="-1">
              <a:solidFill>
                <a:srgbClr val="000000"/>
              </a:solidFill>
              <a:latin typeface="Calibri"/>
            </a:endParaRPr>
          </a:p>
        </p:txBody>
      </p:sp>
      <p:sp>
        <p:nvSpPr>
          <p:cNvPr id="138" name="PlaceHolder 2"/>
          <p:cNvSpPr>
            <a:spLocks noGrp="1"/>
          </p:cNvSpPr>
          <p:nvPr>
            <p:ph/>
          </p:nvPr>
        </p:nvSpPr>
        <p:spPr>
          <a:xfrm>
            <a:off x="0" y="965880"/>
            <a:ext cx="12191760" cy="5891760"/>
          </a:xfrm>
          <a:prstGeom prst="rect">
            <a:avLst/>
          </a:prstGeom>
          <a:blipFill rotWithShape="0">
            <a:blip r:embed="rId2"/>
            <a:tile/>
          </a:blipFill>
          <a:ln w="12600">
            <a:noFill/>
          </a:ln>
        </p:spPr>
        <p:txBody>
          <a:bodyPr anchor="t">
            <a:normAutofit fontScale="73000"/>
          </a:bodyPr>
          <a:lstStyle/>
          <a:p>
            <a:pPr marL="228600" indent="-228600">
              <a:lnSpc>
                <a:spcPct val="90000"/>
              </a:lnSpc>
              <a:spcBef>
                <a:spcPts val="1001"/>
              </a:spcBef>
              <a:buClr>
                <a:srgbClr val="0D0D0D"/>
              </a:buClr>
              <a:buFont typeface="Arial"/>
              <a:buChar char="•"/>
            </a:pPr>
            <a:r>
              <a:rPr lang="en-GB" sz="3600" b="1" i="1" strike="noStrike" spc="-1">
                <a:solidFill>
                  <a:srgbClr val="0D0D0D"/>
                </a:solidFill>
                <a:latin typeface="Garamond"/>
                <a:ea typeface="NSimSun"/>
              </a:rPr>
              <a:t>Research of Brand Identity:</a:t>
            </a:r>
            <a:endParaRPr lang="en-US" sz="3600" b="0" strike="noStrike" spc="-1">
              <a:solidFill>
                <a:srgbClr val="000000"/>
              </a:solidFill>
              <a:latin typeface="Calibri"/>
            </a:endParaRPr>
          </a:p>
          <a:p>
            <a:pPr indent="0">
              <a:lnSpc>
                <a:spcPct val="120000"/>
              </a:lnSpc>
              <a:spcBef>
                <a:spcPts val="1001"/>
              </a:spcBef>
              <a:buNone/>
              <a:tabLst>
                <a:tab pos="0" algn="l"/>
              </a:tabLst>
            </a:pPr>
            <a:r>
              <a:rPr lang="en-GB" sz="3100" b="1" strike="noStrike" spc="-1">
                <a:solidFill>
                  <a:srgbClr val="C00000"/>
                </a:solidFill>
                <a:latin typeface="Bahnschrift SemiBold Condensed"/>
                <a:ea typeface="NSimSun"/>
              </a:rPr>
              <a:t>Brand’s Mission: </a:t>
            </a:r>
            <a:br>
              <a:rPr sz="1400"/>
            </a:br>
            <a:r>
              <a:rPr lang="en-GB" sz="2300" b="0" strike="noStrike" spc="-1">
                <a:solidFill>
                  <a:schemeClr val="dk1"/>
                </a:solidFill>
                <a:latin typeface="Bahnschrift Condensed"/>
                <a:ea typeface="NSimSun"/>
              </a:rPr>
              <a:t>They will give their customers products that delight them by interpreting their rich heritage and traditional knowledge, while protecting the natural environment.</a:t>
            </a:r>
            <a:endParaRPr lang="en-US" sz="2300" b="0" strike="noStrike" spc="-1">
              <a:solidFill>
                <a:srgbClr val="000000"/>
              </a:solidFill>
              <a:latin typeface="Calibri"/>
            </a:endParaRPr>
          </a:p>
          <a:p>
            <a:pPr indent="0">
              <a:lnSpc>
                <a:spcPct val="120000"/>
              </a:lnSpc>
              <a:spcBef>
                <a:spcPts val="1001"/>
              </a:spcBef>
              <a:buNone/>
              <a:tabLst>
                <a:tab pos="0" algn="l"/>
              </a:tabLst>
            </a:pPr>
            <a:r>
              <a:rPr lang="en-GB" sz="3100" b="1" strike="noStrike" spc="-1">
                <a:solidFill>
                  <a:srgbClr val="C00000"/>
                </a:solidFill>
                <a:latin typeface="Bahnschrift SemiBold Condensed"/>
                <a:ea typeface="NSimSun"/>
              </a:rPr>
              <a:t>Brand’s Values:</a:t>
            </a:r>
            <a:br>
              <a:rPr sz="1400"/>
            </a:br>
            <a:r>
              <a:rPr lang="en-GB" sz="2300" b="0" strike="noStrike" spc="-1">
                <a:solidFill>
                  <a:schemeClr val="dk1"/>
                </a:solidFill>
                <a:latin typeface="Bahnschrift Condensed"/>
                <a:ea typeface="NSimSun"/>
              </a:rPr>
              <a:t>To remain true to their company's history and their founder's original Vision: "In addition to making profits, their aims are constant development of new products, a fair, equitable and helpful relationship with their producers, and the maintenance of quality on which their reputation rests.”</a:t>
            </a:r>
            <a:endParaRPr lang="en-US" sz="2300" b="0" strike="noStrike" spc="-1">
              <a:solidFill>
                <a:srgbClr val="000000"/>
              </a:solidFill>
              <a:latin typeface="Calibri"/>
            </a:endParaRPr>
          </a:p>
          <a:p>
            <a:pPr indent="0">
              <a:lnSpc>
                <a:spcPct val="120000"/>
              </a:lnSpc>
              <a:spcBef>
                <a:spcPts val="1001"/>
              </a:spcBef>
              <a:buNone/>
              <a:tabLst>
                <a:tab pos="0" algn="l"/>
              </a:tabLst>
            </a:pPr>
            <a:r>
              <a:rPr lang="en-GB" sz="3100" b="1" strike="noStrike" spc="-1">
                <a:solidFill>
                  <a:srgbClr val="C00000"/>
                </a:solidFill>
                <a:latin typeface="Bahnschrift SemiBold Condensed"/>
                <a:ea typeface="NSimSun"/>
              </a:rPr>
              <a:t>Brand’s Vision:</a:t>
            </a:r>
            <a:br>
              <a:rPr sz="1400"/>
            </a:br>
            <a:r>
              <a:rPr lang="en-GB" sz="2300" b="0" strike="noStrike" spc="-1">
                <a:solidFill>
                  <a:schemeClr val="dk1"/>
                </a:solidFill>
                <a:latin typeface="Bahnschrift Condensed"/>
                <a:ea typeface="NSimSun"/>
              </a:rPr>
              <a:t>Fabindia links over 55,000 craft based rural producers to modern urban markets, thereby creating a base for skilled, sustainable rural employment, and preserving India's traditional handicrafts in the process.</a:t>
            </a:r>
            <a:endParaRPr lang="en-US" sz="2300" b="0" strike="noStrike" spc="-1">
              <a:solidFill>
                <a:srgbClr val="000000"/>
              </a:solidFill>
              <a:latin typeface="Calibri"/>
            </a:endParaRPr>
          </a:p>
          <a:p>
            <a:pPr indent="0">
              <a:lnSpc>
                <a:spcPct val="120000"/>
              </a:lnSpc>
              <a:spcBef>
                <a:spcPts val="1001"/>
              </a:spcBef>
              <a:buNone/>
              <a:tabLst>
                <a:tab pos="0" algn="l"/>
              </a:tabLst>
            </a:pPr>
            <a:r>
              <a:rPr lang="en-GB" sz="3100" b="1" strike="noStrike" spc="-1">
                <a:solidFill>
                  <a:srgbClr val="C00000"/>
                </a:solidFill>
                <a:latin typeface="Bahnschrift SemiBold Condensed"/>
                <a:ea typeface="NSimSun"/>
              </a:rPr>
              <a:t>Brand’s Unique Selling Propositions (USPs):</a:t>
            </a:r>
            <a:br>
              <a:rPr sz="1400"/>
            </a:br>
            <a:r>
              <a:rPr lang="en-GB" sz="2300" b="0" strike="noStrike" spc="-1">
                <a:solidFill>
                  <a:schemeClr val="dk1"/>
                </a:solidFill>
                <a:latin typeface="Bahnschrift Condensed"/>
                <a:ea typeface="NSimSun"/>
              </a:rPr>
              <a:t>Fabindia is a multi-category store brand, with a unique ethnic and artisanal positioning across fashion, lifestyle, home décor and personal care categories. Established in 1960, the brand is built on artisanal heritage and tradition.</a:t>
            </a:r>
            <a:br>
              <a:rPr sz="2300"/>
            </a:br>
            <a:br>
              <a:rPr sz="2300"/>
            </a:br>
            <a:br>
              <a:rPr sz="1100"/>
            </a:br>
            <a:endParaRPr lang="en-US" sz="2300" b="0" strike="noStrike" spc="-1">
              <a:solidFill>
                <a:srgbClr val="000000"/>
              </a:solidFill>
              <a:latin typeface="Calibri"/>
            </a:endParaRPr>
          </a:p>
          <a:p>
            <a:pPr indent="0">
              <a:lnSpc>
                <a:spcPct val="90000"/>
              </a:lnSpc>
              <a:spcBef>
                <a:spcPts val="1001"/>
              </a:spcBef>
              <a:buNone/>
              <a:tabLst>
                <a:tab pos="0" algn="l"/>
              </a:tabLst>
            </a:pPr>
            <a:endParaRPr lang="en-US" sz="1800" b="0" strike="noStrike" spc="-1">
              <a:solidFill>
                <a:srgbClr val="000000"/>
              </a:solidFill>
              <a:latin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pic>
        <p:nvPicPr>
          <p:cNvPr id="189" name="Content Placeholder 3"/>
          <p:cNvPicPr/>
          <p:nvPr/>
        </p:nvPicPr>
        <p:blipFill>
          <a:blip r:embed="rId3"/>
          <a:stretch/>
        </p:blipFill>
        <p:spPr>
          <a:xfrm>
            <a:off x="793080" y="845280"/>
            <a:ext cx="3958920" cy="5250600"/>
          </a:xfrm>
          <a:prstGeom prst="rect">
            <a:avLst/>
          </a:prstGeom>
          <a:ln w="228600" cap="sq">
            <a:solidFill>
              <a:srgbClr val="000000"/>
            </a:solidFill>
            <a:miter/>
          </a:ln>
          <a:effectLst>
            <a:innerShdw blurRad="76200">
              <a:srgbClr val="000000"/>
            </a:innerShdw>
          </a:effectLst>
        </p:spPr>
      </p:pic>
      <p:sp>
        <p:nvSpPr>
          <p:cNvPr id="190" name="Rectangle 4"/>
          <p:cNvSpPr/>
          <p:nvPr/>
        </p:nvSpPr>
        <p:spPr>
          <a:xfrm>
            <a:off x="7335360" y="3001320"/>
            <a:ext cx="2840400" cy="3945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GB" sz="2000" b="1" i="1" strike="noStrike" spc="-1">
                <a:solidFill>
                  <a:srgbClr val="FF0000"/>
                </a:solidFill>
                <a:latin typeface="Lucida Sans"/>
              </a:rPr>
              <a:t>Email Ad Campaign 2 </a:t>
            </a:r>
            <a:endParaRPr lang="en-US" sz="2000" b="0" strike="noStrike" spc="-1">
              <a:solidFill>
                <a:srgbClr val="000000"/>
              </a:solidFill>
              <a:latin typeface="Arial"/>
            </a:endParaRPr>
          </a:p>
        </p:txBody>
      </p:sp>
      <p:sp>
        <p:nvSpPr>
          <p:cNvPr id="191" name="Rectangle 5"/>
          <p:cNvSpPr/>
          <p:nvPr/>
        </p:nvSpPr>
        <p:spPr>
          <a:xfrm>
            <a:off x="6553080" y="3401280"/>
            <a:ext cx="4405680" cy="86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15000"/>
              </a:lnSpc>
            </a:pPr>
            <a:r>
              <a:rPr lang="en-GB" sz="4400" b="1" strike="noStrike" spc="-1">
                <a:solidFill>
                  <a:srgbClr val="0D0D0D"/>
                </a:solidFill>
                <a:latin typeface="Castellar"/>
              </a:rPr>
              <a:t>Generation lead</a:t>
            </a:r>
            <a:endParaRPr lang="en-US" sz="4400" b="0" strike="noStrike" spc="-1">
              <a:solidFill>
                <a:srgbClr val="000000"/>
              </a:solidFill>
              <a:latin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p:nvPr>
        </p:nvSpPr>
        <p:spPr>
          <a:xfrm>
            <a:off x="0" y="0"/>
            <a:ext cx="12191760" cy="6857640"/>
          </a:xfrm>
          <a:prstGeom prst="rect">
            <a:avLst/>
          </a:prstGeom>
          <a:blipFill rotWithShape="0">
            <a:blip r:embed="rId2"/>
            <a:tile/>
          </a:blipFill>
          <a:ln w="0">
            <a:noFill/>
          </a:ln>
        </p:spPr>
        <p:txBody>
          <a:bodyPr anchor="t">
            <a:normAutofit fontScale="99000"/>
          </a:bodyPr>
          <a:lstStyle/>
          <a:p>
            <a:pPr indent="0">
              <a:lnSpc>
                <a:spcPct val="90000"/>
              </a:lnSpc>
              <a:spcBef>
                <a:spcPts val="1001"/>
              </a:spcBef>
              <a:buNone/>
              <a:tabLst>
                <a:tab pos="0" algn="l"/>
              </a:tabLst>
            </a:pPr>
            <a:r>
              <a:rPr lang="en-GB" sz="2800" b="0" strike="noStrike" spc="-1">
                <a:solidFill>
                  <a:srgbClr val="000000"/>
                </a:solidFill>
                <a:latin typeface="Calibri"/>
              </a:rPr>
              <a:t>                                </a:t>
            </a:r>
            <a:r>
              <a:rPr lang="en-GB" sz="4000" b="1" u="sng" strike="noStrike" spc="-1">
                <a:solidFill>
                  <a:srgbClr val="0B35E9"/>
                </a:solidFill>
                <a:uFillTx/>
                <a:latin typeface="Agency FB"/>
              </a:rPr>
              <a:t>Content Creation and Curation Process</a:t>
            </a:r>
            <a:br>
              <a:rPr sz="2800"/>
            </a:br>
            <a:br>
              <a:rPr sz="2800"/>
            </a:br>
            <a:r>
              <a:rPr lang="en-GB" sz="2800" b="0" i="1" strike="noStrike" spc="-1">
                <a:solidFill>
                  <a:srgbClr val="0D0D0D"/>
                </a:solidFill>
                <a:latin typeface="Bodoni MT"/>
              </a:rPr>
              <a:t>Essentially, content curation relates to finding, filtering, and sharing relevant content created by others with your audience. On the other hand, content creation is what it sounds like – creating new content for your audience.</a:t>
            </a:r>
            <a:br>
              <a:rPr sz="3200"/>
            </a:br>
            <a:endParaRPr lang="en-US" sz="2800" b="0" strike="noStrike" spc="-1">
              <a:solidFill>
                <a:srgbClr val="000000"/>
              </a:solidFill>
              <a:latin typeface="Calibri"/>
            </a:endParaRPr>
          </a:p>
          <a:p>
            <a:pPr indent="0">
              <a:lnSpc>
                <a:spcPct val="90000"/>
              </a:lnSpc>
              <a:spcBef>
                <a:spcPts val="1001"/>
              </a:spcBef>
              <a:buNone/>
              <a:tabLst>
                <a:tab pos="0" algn="l"/>
              </a:tabLst>
            </a:pPr>
            <a:r>
              <a:rPr lang="en-GB" sz="3200" b="0" u="sng" strike="noStrike" spc="-1">
                <a:solidFill>
                  <a:srgbClr val="FF0000"/>
                </a:solidFill>
                <a:uFillTx/>
                <a:latin typeface="Bahnschrift SemiBold"/>
              </a:rPr>
              <a:t>Challenges faced and lessons learned:</a:t>
            </a:r>
            <a:endParaRPr lang="en-US" sz="32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Producing high-quality content.</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Generating content consistently.</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Prioritising content expertise.</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Understanding different buyer personas.</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Producing content in suitable formats.</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Measuring content ROI.</a:t>
            </a:r>
            <a:endParaRPr lang="en-US" sz="2400" b="0" strike="noStrike" spc="-1">
              <a:solidFill>
                <a:srgbClr val="000000"/>
              </a:solidFill>
              <a:latin typeface="Calibri"/>
            </a:endParaRPr>
          </a:p>
          <a:p>
            <a:pPr marL="228600" indent="-228600">
              <a:lnSpc>
                <a:spcPct val="90000"/>
              </a:lnSpc>
              <a:spcBef>
                <a:spcPts val="1001"/>
              </a:spcBef>
              <a:buClr>
                <a:srgbClr val="00B050"/>
              </a:buClr>
              <a:buFont typeface="Wingdings" charset="2"/>
              <a:buChar char=""/>
              <a:tabLst>
                <a:tab pos="0" algn="l"/>
              </a:tabLst>
            </a:pPr>
            <a:r>
              <a:rPr lang="en-GB" sz="2400" b="0" i="1" strike="noStrike" spc="-1">
                <a:solidFill>
                  <a:srgbClr val="00B050"/>
                </a:solidFill>
                <a:latin typeface="Lucida Sans"/>
              </a:rPr>
              <a:t>Creating buy-in among stakeholders.</a:t>
            </a:r>
            <a:endParaRPr lang="en-US" sz="2400" b="0" strike="noStrike" spc="-1">
              <a:solidFill>
                <a:srgbClr val="000000"/>
              </a:solidFill>
              <a:latin typeface="Calibri"/>
            </a:endParaRPr>
          </a:p>
          <a:p>
            <a:pPr indent="0">
              <a:lnSpc>
                <a:spcPct val="90000"/>
              </a:lnSpc>
              <a:spcBef>
                <a:spcPts val="1001"/>
              </a:spcBef>
              <a:buNone/>
              <a:tabLst>
                <a:tab pos="0" algn="l"/>
              </a:tabLst>
            </a:pPr>
            <a:endParaRPr lang="en-US" sz="2400" b="0" strike="noStrike" spc="-1">
              <a:solidFill>
                <a:srgbClr val="000000"/>
              </a:solidFill>
              <a:latin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alpha val="0"/>
              </a:srgbClr>
            </a:gs>
            <a:gs pos="100000">
              <a:srgbClr val="44546A"/>
            </a:gs>
          </a:gsLst>
          <a:path path="circle">
            <a:fillToRect l="50000" t="50000" r="50000" b="50000"/>
          </a:path>
        </a:gradFill>
        <a:effectLst/>
      </p:bgPr>
    </p:bg>
    <p:spTree>
      <p:nvGrpSpPr>
        <p:cNvPr id="1" name=""/>
        <p:cNvGrpSpPr/>
        <p:nvPr/>
      </p:nvGrpSpPr>
      <p:grpSpPr>
        <a:xfrm>
          <a:off x="0" y="0"/>
          <a:ext cx="0" cy="0"/>
          <a:chOff x="0" y="0"/>
          <a:chExt cx="0" cy="0"/>
        </a:xfrm>
      </p:grpSpPr>
      <p:pic>
        <p:nvPicPr>
          <p:cNvPr id="193" name="Content Placeholder 13"/>
          <p:cNvPicPr/>
          <p:nvPr/>
        </p:nvPicPr>
        <p:blipFill>
          <a:blip r:embed="rId2"/>
          <a:stretch/>
        </p:blipFill>
        <p:spPr>
          <a:xfrm>
            <a:off x="0" y="0"/>
            <a:ext cx="12191760" cy="6857640"/>
          </a:xfrm>
          <a:prstGeom prst="rect">
            <a:avLst/>
          </a:prstGeom>
          <a:ln w="0">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39" name="PlaceHolder 1"/>
          <p:cNvSpPr>
            <a:spLocks noGrp="1"/>
          </p:cNvSpPr>
          <p:nvPr>
            <p:ph/>
          </p:nvPr>
        </p:nvSpPr>
        <p:spPr>
          <a:xfrm>
            <a:off x="838080" y="218880"/>
            <a:ext cx="10515240" cy="6638760"/>
          </a:xfrm>
          <a:prstGeom prst="rect">
            <a:avLst/>
          </a:prstGeom>
          <a:noFill/>
          <a:ln w="0">
            <a:noFill/>
          </a:ln>
        </p:spPr>
        <p:txBody>
          <a:bodyPr anchor="t">
            <a:normAutofit fontScale="73000"/>
          </a:bodyPr>
          <a:lstStyle/>
          <a:p>
            <a:pPr marL="228600" indent="-228600">
              <a:lnSpc>
                <a:spcPct val="120000"/>
              </a:lnSpc>
              <a:spcBef>
                <a:spcPts val="1001"/>
              </a:spcBef>
              <a:buClr>
                <a:srgbClr val="3A41CE"/>
              </a:buClr>
              <a:buFont typeface="Wingdings" charset="2"/>
              <a:buChar char=""/>
            </a:pPr>
            <a:r>
              <a:rPr lang="en-GB" sz="3800" b="1" i="1" strike="noStrike" spc="-1">
                <a:solidFill>
                  <a:srgbClr val="3A41CE"/>
                </a:solidFill>
                <a:latin typeface="Bahnschrift SemiBold Condensed"/>
                <a:ea typeface="NSimSun"/>
              </a:rPr>
              <a:t>Analysis of Brand Messaging:</a:t>
            </a:r>
            <a:br>
              <a:rPr sz="2800"/>
            </a:br>
            <a:br>
              <a:rPr sz="2400"/>
            </a:br>
            <a:r>
              <a:rPr lang="en-GB" sz="2800" b="0" strike="noStrike" spc="-1">
                <a:solidFill>
                  <a:srgbClr val="000000"/>
                </a:solidFill>
                <a:latin typeface="Bahnschrift Condensed"/>
                <a:ea typeface="NSimSun"/>
              </a:rPr>
              <a:t>Fabindia recognizes the significance of digital marketing and has adopted various techniques to stay ahead in the competitive market. By strategically aligning its marketing efforts, Fabindia ensures that it stays connected with its target audience and maximizes its brand visibility in the region.</a:t>
            </a:r>
            <a:br>
              <a:rPr sz="2800"/>
            </a:br>
            <a:br>
              <a:rPr sz="1800"/>
            </a:br>
            <a:r>
              <a:rPr lang="en-GB" sz="2100" b="1" i="1" strike="noStrike" spc="-1">
                <a:solidFill>
                  <a:srgbClr val="872D2D"/>
                </a:solidFill>
                <a:latin typeface="Arial Narrow"/>
                <a:ea typeface="NSimSun"/>
              </a:rPr>
              <a:t>Now let us look at the marketing tricks used by Fabindia,</a:t>
            </a:r>
            <a:endParaRPr lang="en-US" sz="2100" b="0" strike="noStrike" spc="-1">
              <a:solidFill>
                <a:srgbClr val="000000"/>
              </a:solidFill>
              <a:latin typeface="Calibri"/>
            </a:endParaRPr>
          </a:p>
          <a:p>
            <a:pPr marL="228600" indent="-228600">
              <a:lnSpc>
                <a:spcPct val="90000"/>
              </a:lnSpc>
              <a:spcBef>
                <a:spcPts val="1001"/>
              </a:spcBef>
              <a:buClr>
                <a:srgbClr val="0070C0"/>
              </a:buClr>
              <a:buFont typeface="Wingdings" charset="2"/>
              <a:buChar char=""/>
            </a:pPr>
            <a:r>
              <a:rPr lang="en-GB" sz="2600" b="0" strike="noStrike" spc="-1">
                <a:solidFill>
                  <a:srgbClr val="0070C0"/>
                </a:solidFill>
                <a:latin typeface="Agency FB"/>
                <a:ea typeface="NSimSun"/>
              </a:rPr>
              <a:t>Product Strategy of Fabindia.</a:t>
            </a:r>
            <a:endParaRPr lang="en-US" sz="2600" b="0" strike="noStrike" spc="-1">
              <a:solidFill>
                <a:srgbClr val="000000"/>
              </a:solidFill>
              <a:latin typeface="Calibri"/>
            </a:endParaRPr>
          </a:p>
          <a:p>
            <a:pPr marL="228600" indent="-228600">
              <a:lnSpc>
                <a:spcPct val="90000"/>
              </a:lnSpc>
              <a:spcBef>
                <a:spcPts val="1001"/>
              </a:spcBef>
              <a:buClr>
                <a:srgbClr val="0070C0"/>
              </a:buClr>
              <a:buFont typeface="Wingdings" charset="2"/>
              <a:buChar char=""/>
            </a:pPr>
            <a:r>
              <a:rPr lang="en-GB" sz="2600" b="0" strike="noStrike" spc="-1">
                <a:solidFill>
                  <a:srgbClr val="0070C0"/>
                </a:solidFill>
                <a:latin typeface="Agency FB"/>
                <a:ea typeface="NSimSun"/>
              </a:rPr>
              <a:t>Pricing Strategy of Fabindia.</a:t>
            </a:r>
            <a:endParaRPr lang="en-US" sz="2600" b="0" strike="noStrike" spc="-1">
              <a:solidFill>
                <a:srgbClr val="000000"/>
              </a:solidFill>
              <a:latin typeface="Calibri"/>
            </a:endParaRPr>
          </a:p>
          <a:p>
            <a:pPr marL="228600" indent="-228600">
              <a:lnSpc>
                <a:spcPct val="90000"/>
              </a:lnSpc>
              <a:spcBef>
                <a:spcPts val="1001"/>
              </a:spcBef>
              <a:buClr>
                <a:srgbClr val="0070C0"/>
              </a:buClr>
              <a:buFont typeface="Wingdings" charset="2"/>
              <a:buChar char=""/>
            </a:pPr>
            <a:r>
              <a:rPr lang="en-GB" sz="2600" b="0" strike="noStrike" spc="-1">
                <a:solidFill>
                  <a:srgbClr val="0070C0"/>
                </a:solidFill>
                <a:latin typeface="Agency FB"/>
                <a:ea typeface="NSimSun"/>
              </a:rPr>
              <a:t>Place &amp; Distribution Strategy of Fabindia.</a:t>
            </a:r>
            <a:endParaRPr lang="en-US" sz="2600" b="0" strike="noStrike" spc="-1">
              <a:solidFill>
                <a:srgbClr val="000000"/>
              </a:solidFill>
              <a:latin typeface="Calibri"/>
            </a:endParaRPr>
          </a:p>
          <a:p>
            <a:pPr marL="228600" indent="-228600">
              <a:lnSpc>
                <a:spcPct val="90000"/>
              </a:lnSpc>
              <a:spcBef>
                <a:spcPts val="1001"/>
              </a:spcBef>
              <a:buClr>
                <a:srgbClr val="0070C0"/>
              </a:buClr>
              <a:buFont typeface="Wingdings" charset="2"/>
              <a:buChar char=""/>
            </a:pPr>
            <a:r>
              <a:rPr lang="en-GB" sz="2600" b="0" strike="noStrike" spc="-1">
                <a:solidFill>
                  <a:srgbClr val="0070C0"/>
                </a:solidFill>
                <a:latin typeface="Agency FB"/>
                <a:ea typeface="NSimSun"/>
              </a:rPr>
              <a:t>Promotion &amp; Advertising Strategy of Fabindia.</a:t>
            </a:r>
            <a:br>
              <a:rPr sz="2600"/>
            </a:br>
            <a:br>
              <a:rPr sz="2000"/>
            </a:br>
            <a:r>
              <a:rPr lang="en-GB" sz="2000" b="1" i="1" strike="noStrike" spc="-1">
                <a:solidFill>
                  <a:srgbClr val="0070C0"/>
                </a:solidFill>
                <a:latin typeface="Calibri"/>
              </a:rPr>
              <a:t> </a:t>
            </a:r>
            <a:endParaRPr lang="en-US" sz="2000" b="0" strike="noStrike" spc="-1">
              <a:solidFill>
                <a:srgbClr val="000000"/>
              </a:solidFill>
              <a:latin typeface="Calibri"/>
            </a:endParaRPr>
          </a:p>
          <a:p>
            <a:pPr marL="228600" indent="-228600">
              <a:lnSpc>
                <a:spcPct val="110000"/>
              </a:lnSpc>
              <a:spcBef>
                <a:spcPts val="1001"/>
              </a:spcBef>
              <a:buClr>
                <a:srgbClr val="3A41CE"/>
              </a:buClr>
              <a:buFont typeface="Wingdings" charset="2"/>
              <a:buChar char=""/>
            </a:pPr>
            <a:r>
              <a:rPr lang="en-GB" sz="3500" b="1" i="1" strike="noStrike" spc="-1">
                <a:solidFill>
                  <a:srgbClr val="3A41CE"/>
                </a:solidFill>
                <a:latin typeface="Bahnschrift SemiBold Condensed"/>
                <a:ea typeface="NSimSun"/>
              </a:rPr>
              <a:t>Examination of Brand’s Tagline:</a:t>
            </a:r>
            <a:br>
              <a:rPr sz="2800"/>
            </a:br>
            <a:br>
              <a:rPr sz="2200"/>
            </a:br>
            <a:r>
              <a:rPr lang="en-GB" sz="2200" b="0" i="1" strike="noStrike" spc="-1">
                <a:solidFill>
                  <a:srgbClr val="0D0D0D"/>
                </a:solidFill>
                <a:latin typeface="Calibri"/>
                <a:ea typeface="NSimSun"/>
              </a:rPr>
              <a:t>In fact ‘Fabindia – Celebrate India’ is our tagline and also a word mark. Our current capsule of products under the name Jashn-e-Riwaaz is a celebration of Indian traditions. The phrase means that, literally.”</a:t>
            </a:r>
            <a:br>
              <a:rPr sz="2200"/>
            </a:br>
            <a:br>
              <a:rPr sz="2200"/>
            </a:br>
            <a:r>
              <a:rPr lang="en-GB" sz="2200" b="0" i="1" strike="noStrike" spc="-1">
                <a:solidFill>
                  <a:srgbClr val="0D0D0D"/>
                </a:solidFill>
                <a:latin typeface="Calibri"/>
              </a:rPr>
              <a:t> </a:t>
            </a:r>
            <a:endParaRPr lang="en-US" sz="2200" b="0" strike="noStrike" spc="-1">
              <a:solidFill>
                <a:srgbClr val="000000"/>
              </a:solidFill>
              <a:latin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PlaceHolder 1"/>
          <p:cNvSpPr>
            <a:spLocks noGrp="1"/>
          </p:cNvSpPr>
          <p:nvPr>
            <p:ph/>
          </p:nvPr>
        </p:nvSpPr>
        <p:spPr>
          <a:xfrm>
            <a:off x="0" y="0"/>
            <a:ext cx="12191760" cy="6857640"/>
          </a:xfrm>
          <a:prstGeom prst="rect">
            <a:avLst/>
          </a:prstGeom>
          <a:blipFill rotWithShape="0">
            <a:blip r:embed="rId2"/>
            <a:tile/>
          </a:blipFill>
          <a:ln w="0">
            <a:noFill/>
          </a:ln>
        </p:spPr>
        <p:txBody>
          <a:bodyPr anchor="t">
            <a:normAutofit fontScale="81000"/>
          </a:bodyPr>
          <a:lstStyle/>
          <a:p>
            <a:pPr marL="228600" indent="-228600">
              <a:lnSpc>
                <a:spcPct val="100000"/>
              </a:lnSpc>
              <a:spcBef>
                <a:spcPts val="1001"/>
              </a:spcBef>
              <a:buClr>
                <a:srgbClr val="385623"/>
              </a:buClr>
              <a:buFont typeface="Arial"/>
              <a:buChar char="•"/>
            </a:pPr>
            <a:r>
              <a:rPr lang="en-GB" sz="3200" b="0" strike="noStrike" spc="-1">
                <a:solidFill>
                  <a:schemeClr val="accent6">
                    <a:lumMod val="50000"/>
                  </a:schemeClr>
                </a:solidFill>
                <a:latin typeface="Bodoni MT Black"/>
              </a:rPr>
              <a:t>Competitor Analysis:</a:t>
            </a:r>
            <a:br>
              <a:rPr sz="2400"/>
            </a:br>
            <a:r>
              <a:rPr lang="en-GB" sz="2400" b="0" strike="noStrike" spc="-1">
                <a:solidFill>
                  <a:schemeClr val="accent5">
                    <a:lumMod val="50000"/>
                  </a:schemeClr>
                </a:solidFill>
                <a:latin typeface="Bodoni MT Black"/>
              </a:rPr>
              <a:t> </a:t>
            </a:r>
            <a:endParaRPr lang="en-US" sz="2400" b="0" strike="noStrike" spc="-1">
              <a:solidFill>
                <a:srgbClr val="000000"/>
              </a:solidFill>
              <a:latin typeface="Calibri"/>
            </a:endParaRPr>
          </a:p>
          <a:p>
            <a:pPr marL="228600" indent="-228600">
              <a:lnSpc>
                <a:spcPct val="90000"/>
              </a:lnSpc>
              <a:spcBef>
                <a:spcPts val="1001"/>
              </a:spcBef>
              <a:buClr>
                <a:srgbClr val="C00000"/>
              </a:buClr>
              <a:buFont typeface="Wingdings" charset="2"/>
              <a:buChar char=""/>
            </a:pPr>
            <a:r>
              <a:rPr lang="en-GB" sz="2400" b="0" i="1" strike="noStrike" spc="-1">
                <a:solidFill>
                  <a:srgbClr val="C00000"/>
                </a:solidFill>
                <a:latin typeface="comic"/>
              </a:rPr>
              <a:t>Competitor 1:   </a:t>
            </a:r>
            <a:r>
              <a:rPr lang="en-GB" sz="2400" b="0" strike="noStrike" spc="-1">
                <a:solidFill>
                  <a:srgbClr val="C00000"/>
                </a:solidFill>
                <a:latin typeface="Calibri"/>
              </a:rPr>
              <a:t> </a:t>
            </a:r>
            <a:r>
              <a:rPr lang="en-GB" sz="2400" b="1" strike="noStrike" spc="-1">
                <a:solidFill>
                  <a:srgbClr val="3A41CE"/>
                </a:solidFill>
                <a:latin typeface="Castellar"/>
              </a:rPr>
              <a:t>VEDANT FASHIONS.</a:t>
            </a:r>
            <a:br>
              <a:rPr sz="1800"/>
            </a:br>
            <a:br>
              <a:rPr sz="1800"/>
            </a:br>
            <a:r>
              <a:rPr lang="en-GB" sz="2600" b="0" strike="noStrike" spc="-1">
                <a:solidFill>
                  <a:srgbClr val="000000"/>
                </a:solidFill>
                <a:latin typeface="Bahnschrift Condensed"/>
              </a:rPr>
              <a:t>Public company founded in 2002 and based in Kolkata, has raised a total funding of $42M over 7 funding rounds.</a:t>
            </a:r>
            <a:endParaRPr lang="en-US" sz="2600" b="0" strike="noStrike" spc="-1">
              <a:solidFill>
                <a:srgbClr val="000000"/>
              </a:solidFill>
              <a:latin typeface="Calibri"/>
            </a:endParaRPr>
          </a:p>
          <a:p>
            <a:pPr indent="0">
              <a:lnSpc>
                <a:spcPct val="90000"/>
              </a:lnSpc>
              <a:spcBef>
                <a:spcPts val="1001"/>
              </a:spcBef>
              <a:buNone/>
              <a:tabLst>
                <a:tab pos="0" algn="l"/>
              </a:tabLst>
            </a:pPr>
            <a:endParaRPr lang="en-US" sz="1600" b="0" strike="noStrike" spc="-1">
              <a:solidFill>
                <a:srgbClr val="000000"/>
              </a:solidFill>
              <a:latin typeface="Calibri"/>
            </a:endParaRPr>
          </a:p>
          <a:p>
            <a:pPr marL="228600" indent="-228600">
              <a:lnSpc>
                <a:spcPct val="90000"/>
              </a:lnSpc>
              <a:spcBef>
                <a:spcPts val="1001"/>
              </a:spcBef>
              <a:buClr>
                <a:srgbClr val="C00000"/>
              </a:buClr>
              <a:buFont typeface="Wingdings" charset="2"/>
              <a:buChar char=""/>
              <a:tabLst>
                <a:tab pos="0" algn="l"/>
              </a:tabLst>
            </a:pPr>
            <a:r>
              <a:rPr lang="en-GB" sz="2400" b="0" i="1" strike="noStrike" spc="-1">
                <a:solidFill>
                  <a:srgbClr val="C00000"/>
                </a:solidFill>
                <a:latin typeface="comic"/>
              </a:rPr>
              <a:t>Competitor 2:    </a:t>
            </a:r>
            <a:r>
              <a:rPr lang="en-GB" sz="2400" b="1" strike="noStrike" spc="-1">
                <a:solidFill>
                  <a:srgbClr val="3A41CE"/>
                </a:solidFill>
                <a:latin typeface="Castellar"/>
              </a:rPr>
              <a:t>NEERUS ENSEMBLES.</a:t>
            </a:r>
            <a:br>
              <a:rPr sz="1800"/>
            </a:br>
            <a:br>
              <a:rPr sz="2600"/>
            </a:br>
            <a:r>
              <a:rPr lang="en-GB" sz="2600" b="0" strike="noStrike" spc="-1">
                <a:solidFill>
                  <a:srgbClr val="000000"/>
                </a:solidFill>
                <a:latin typeface="Bahnschrift Condensed"/>
              </a:rPr>
              <a:t>Unfunded company founded in 1971 and based in Hyderabad.</a:t>
            </a:r>
            <a:endParaRPr lang="en-US" sz="2600" b="0" strike="noStrike" spc="-1">
              <a:solidFill>
                <a:srgbClr val="000000"/>
              </a:solidFill>
              <a:latin typeface="Calibri"/>
            </a:endParaRPr>
          </a:p>
          <a:p>
            <a:pPr indent="0">
              <a:lnSpc>
                <a:spcPct val="90000"/>
              </a:lnSpc>
              <a:spcBef>
                <a:spcPts val="1001"/>
              </a:spcBef>
              <a:buNone/>
              <a:tabLst>
                <a:tab pos="0" algn="l"/>
              </a:tabLst>
            </a:pPr>
            <a:endParaRPr lang="en-US" sz="1800" b="0" strike="noStrike" spc="-1">
              <a:solidFill>
                <a:srgbClr val="000000"/>
              </a:solidFill>
              <a:latin typeface="Calibri"/>
            </a:endParaRPr>
          </a:p>
          <a:p>
            <a:pPr marL="228600" indent="-228600">
              <a:lnSpc>
                <a:spcPct val="90000"/>
              </a:lnSpc>
              <a:spcBef>
                <a:spcPts val="1001"/>
              </a:spcBef>
              <a:buClr>
                <a:srgbClr val="C00000"/>
              </a:buClr>
              <a:buFont typeface="Wingdings" charset="2"/>
              <a:buChar char=""/>
              <a:tabLst>
                <a:tab pos="0" algn="l"/>
              </a:tabLst>
            </a:pPr>
            <a:r>
              <a:rPr lang="en-GB" sz="2400" b="0" i="1" strike="noStrike" spc="-1">
                <a:solidFill>
                  <a:srgbClr val="C00000"/>
                </a:solidFill>
                <a:latin typeface="comic"/>
              </a:rPr>
              <a:t>Competitor 3:    </a:t>
            </a:r>
            <a:r>
              <a:rPr lang="en-GB" sz="2400" b="1" strike="noStrike" spc="-1">
                <a:solidFill>
                  <a:srgbClr val="3A41CE"/>
                </a:solidFill>
                <a:latin typeface="Castellar"/>
              </a:rPr>
              <a:t>RAGHAVENDRA RATHORE</a:t>
            </a:r>
            <a:r>
              <a:rPr lang="en-GB" sz="1800" b="1" strike="noStrike" spc="-1">
                <a:solidFill>
                  <a:srgbClr val="3A41CE"/>
                </a:solidFill>
                <a:latin typeface="Castellar"/>
              </a:rPr>
              <a:t>.</a:t>
            </a:r>
            <a:br>
              <a:rPr sz="1800"/>
            </a:br>
            <a:br>
              <a:rPr sz="1800"/>
            </a:br>
            <a:r>
              <a:rPr lang="en-GB" sz="2000" b="1" strike="noStrike" spc="-1">
                <a:solidFill>
                  <a:srgbClr val="FF0000"/>
                </a:solidFill>
                <a:latin typeface="Castellar"/>
              </a:rPr>
              <a:t> </a:t>
            </a:r>
            <a:r>
              <a:rPr lang="en-GB" sz="2600" b="0" strike="noStrike" spc="-1">
                <a:solidFill>
                  <a:srgbClr val="000000"/>
                </a:solidFill>
                <a:latin typeface="Bahnschrift Condensed"/>
              </a:rPr>
              <a:t>Seed stage company founded in 1994 and based in Delhi, has raised a total funding of $1.39M over 1 funding round.</a:t>
            </a:r>
            <a:endParaRPr lang="en-US" sz="2600" b="0" strike="noStrike" spc="-1">
              <a:solidFill>
                <a:srgbClr val="000000"/>
              </a:solidFill>
              <a:latin typeface="Calibri"/>
            </a:endParaRPr>
          </a:p>
          <a:p>
            <a:pPr indent="0">
              <a:lnSpc>
                <a:spcPct val="90000"/>
              </a:lnSpc>
              <a:spcBef>
                <a:spcPts val="1001"/>
              </a:spcBef>
              <a:buNone/>
              <a:tabLst>
                <a:tab pos="0" algn="l"/>
              </a:tabLst>
            </a:pPr>
            <a:endParaRPr lang="en-US" sz="1600" b="0" strike="noStrike" spc="-1">
              <a:solidFill>
                <a:srgbClr val="000000"/>
              </a:solidFill>
              <a:latin typeface="Calibri"/>
            </a:endParaRPr>
          </a:p>
          <a:p>
            <a:pPr marL="228600" indent="-228600">
              <a:lnSpc>
                <a:spcPct val="90000"/>
              </a:lnSpc>
              <a:spcBef>
                <a:spcPts val="1001"/>
              </a:spcBef>
              <a:buClr>
                <a:srgbClr val="C00000"/>
              </a:buClr>
              <a:buFont typeface="Wingdings" charset="2"/>
              <a:buChar char=""/>
              <a:tabLst>
                <a:tab pos="0" algn="l"/>
              </a:tabLst>
            </a:pPr>
            <a:r>
              <a:rPr lang="en-GB" sz="2400" b="0" i="1" strike="noStrike" spc="-1">
                <a:solidFill>
                  <a:srgbClr val="C00000"/>
                </a:solidFill>
                <a:latin typeface="comic"/>
              </a:rPr>
              <a:t>Competitor 4:    </a:t>
            </a:r>
            <a:r>
              <a:rPr lang="en-GB" sz="2400" b="1" strike="noStrike" spc="-1">
                <a:solidFill>
                  <a:srgbClr val="3A41CE"/>
                </a:solidFill>
                <a:latin typeface="Castellar"/>
              </a:rPr>
              <a:t>TARUN TAHILIANI.</a:t>
            </a:r>
            <a:br>
              <a:rPr sz="1800"/>
            </a:br>
            <a:br>
              <a:rPr sz="2600"/>
            </a:br>
            <a:r>
              <a:rPr lang="en-GB" sz="2600" b="0" strike="noStrike" spc="-1">
                <a:solidFill>
                  <a:srgbClr val="000000"/>
                </a:solidFill>
                <a:latin typeface="Bahnschrift Condensed"/>
              </a:rPr>
              <a:t>Series A company founded in 1995 and based in Gurgaon, has raised a total funding of $9.24M over 1 funding round.</a:t>
            </a:r>
            <a:br>
              <a:rPr sz="2600"/>
            </a:br>
            <a:r>
              <a:rPr lang="en-GB" sz="2600" b="0" strike="noStrike" spc="-1">
                <a:solidFill>
                  <a:srgbClr val="000000"/>
                </a:solidFill>
                <a:latin typeface="Bahnschrift Condensed"/>
              </a:rPr>
              <a:t> </a:t>
            </a:r>
            <a:br>
              <a:rPr sz="1800"/>
            </a:br>
            <a:br>
              <a:rPr sz="2000"/>
            </a:br>
            <a:r>
              <a:rPr lang="en-GB" sz="2000" b="0" strike="noStrike" spc="-1">
                <a:solidFill>
                  <a:srgbClr val="000000"/>
                </a:solidFill>
                <a:latin typeface="Calibri"/>
              </a:rPr>
              <a:t> </a:t>
            </a:r>
            <a:endParaRPr lang="en-US" sz="2000" b="0" strike="noStrike" spc="-1">
              <a:solidFill>
                <a:srgbClr val="000000"/>
              </a:solidFill>
              <a:latin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PlaceHolder 1"/>
          <p:cNvSpPr>
            <a:spLocks noGrp="1"/>
          </p:cNvSpPr>
          <p:nvPr>
            <p:ph/>
          </p:nvPr>
        </p:nvSpPr>
        <p:spPr>
          <a:xfrm>
            <a:off x="0" y="0"/>
            <a:ext cx="12191760" cy="6857640"/>
          </a:xfrm>
          <a:prstGeom prst="rect">
            <a:avLst/>
          </a:prstGeom>
          <a:blipFill rotWithShape="0">
            <a:blip r:embed="rId2"/>
            <a:tile/>
          </a:blipFill>
          <a:ln w="0">
            <a:noFill/>
          </a:ln>
        </p:spPr>
        <p:txBody>
          <a:bodyPr anchor="t">
            <a:normAutofit fontScale="92000"/>
          </a:bodyPr>
          <a:lstStyle/>
          <a:p>
            <a:pPr marL="228600" indent="-228600">
              <a:lnSpc>
                <a:spcPct val="110000"/>
              </a:lnSpc>
              <a:spcBef>
                <a:spcPts val="1001"/>
              </a:spcBef>
              <a:buClr>
                <a:srgbClr val="203864"/>
              </a:buClr>
              <a:buFont typeface="Arial"/>
              <a:buChar char="•"/>
            </a:pPr>
            <a:r>
              <a:rPr lang="en-GB" sz="3200" b="1" strike="noStrike" spc="-1">
                <a:solidFill>
                  <a:schemeClr val="accent5">
                    <a:lumMod val="50000"/>
                  </a:schemeClr>
                </a:solidFill>
                <a:latin typeface="Agency FB"/>
              </a:rPr>
              <a:t>BUYER’S/AUDIENCES PERSONA:</a:t>
            </a:r>
            <a:br>
              <a:rPr sz="3200"/>
            </a:br>
            <a:br>
              <a:rPr sz="3200"/>
            </a:br>
            <a:r>
              <a:rPr lang="en-GB" sz="2400" b="0" strike="noStrike" spc="-1">
                <a:solidFill>
                  <a:srgbClr val="222A35"/>
                </a:solidFill>
                <a:latin typeface="Agency FB"/>
              </a:rPr>
              <a:t>Fabindia targets the customer of age group of </a:t>
            </a:r>
            <a:r>
              <a:rPr lang="en-GB" sz="2400" b="1" strike="noStrike" spc="-1">
                <a:solidFill>
                  <a:schemeClr val="accent6">
                    <a:lumMod val="50000"/>
                  </a:schemeClr>
                </a:solidFill>
                <a:latin typeface="Agency FB"/>
              </a:rPr>
              <a:t>18 to 14</a:t>
            </a:r>
            <a:r>
              <a:rPr lang="en-GB" sz="2400" b="0" strike="noStrike" spc="-1">
                <a:solidFill>
                  <a:srgbClr val="222A35"/>
                </a:solidFill>
                <a:latin typeface="Agency FB"/>
              </a:rPr>
              <a:t>, who are young professionals, college going students, just married couples have love for Indian culture, traditions and ethnic wear. According to Trait theory, Fab India focuses on people who are:</a:t>
            </a:r>
            <a:endParaRPr lang="en-US" sz="2400" b="0" strike="noStrike" spc="-1">
              <a:solidFill>
                <a:srgbClr val="000000"/>
              </a:solidFill>
              <a:latin typeface="Calibri"/>
            </a:endParaRPr>
          </a:p>
          <a:p>
            <a:pPr marL="228600" indent="-228600" algn="just">
              <a:lnSpc>
                <a:spcPct val="110000"/>
              </a:lnSpc>
              <a:spcBef>
                <a:spcPts val="1001"/>
              </a:spcBef>
              <a:buClr>
                <a:srgbClr val="222A35"/>
              </a:buClr>
              <a:buFont typeface="Wingdings" charset="2"/>
              <a:buChar char=""/>
            </a:pPr>
            <a:r>
              <a:rPr lang="en-GB" sz="2400" b="0" strike="noStrike" spc="-1">
                <a:solidFill>
                  <a:srgbClr val="222A35"/>
                </a:solidFill>
                <a:latin typeface="Agency FB"/>
              </a:rPr>
              <a:t> High on </a:t>
            </a:r>
            <a:r>
              <a:rPr lang="en-GB" sz="2400" b="1" strike="noStrike" spc="-1">
                <a:solidFill>
                  <a:schemeClr val="accent6">
                    <a:lumMod val="50000"/>
                  </a:schemeClr>
                </a:solidFill>
                <a:latin typeface="Agency FB"/>
              </a:rPr>
              <a:t>consumer ethnocentrism</a:t>
            </a:r>
            <a:r>
              <a:rPr lang="en-GB" sz="2400" b="0" strike="noStrike" spc="-1">
                <a:solidFill>
                  <a:srgbClr val="222A35"/>
                </a:solidFill>
                <a:latin typeface="Agency FB"/>
              </a:rPr>
              <a:t>, i.e. such customers are more rigid and attracted towards their culture.</a:t>
            </a:r>
            <a:endParaRPr lang="en-US" sz="2400" b="0" strike="noStrike" spc="-1">
              <a:solidFill>
                <a:srgbClr val="000000"/>
              </a:solidFill>
              <a:latin typeface="Calibri"/>
            </a:endParaRPr>
          </a:p>
          <a:p>
            <a:pPr indent="0" algn="just">
              <a:lnSpc>
                <a:spcPct val="110000"/>
              </a:lnSpc>
              <a:spcBef>
                <a:spcPts val="1001"/>
              </a:spcBef>
              <a:buNone/>
              <a:tabLst>
                <a:tab pos="0" algn="l"/>
              </a:tabLst>
            </a:pPr>
            <a:endParaRPr lang="en-US" sz="2400" b="0" strike="noStrike" spc="-1">
              <a:solidFill>
                <a:srgbClr val="000000"/>
              </a:solidFill>
              <a:latin typeface="Calibri"/>
            </a:endParaRPr>
          </a:p>
          <a:p>
            <a:pPr marL="228600" indent="-228600">
              <a:lnSpc>
                <a:spcPct val="110000"/>
              </a:lnSpc>
              <a:spcBef>
                <a:spcPts val="1001"/>
              </a:spcBef>
              <a:buClr>
                <a:srgbClr val="222A35"/>
              </a:buClr>
              <a:buFont typeface="Wingdings" charset="2"/>
              <a:buChar char=""/>
              <a:tabLst>
                <a:tab pos="0" algn="l"/>
              </a:tabLst>
            </a:pPr>
            <a:r>
              <a:rPr lang="en-GB" sz="2400" b="1" strike="noStrike" spc="-1">
                <a:solidFill>
                  <a:srgbClr val="222A35"/>
                </a:solidFill>
                <a:latin typeface="Agency FB"/>
              </a:rPr>
              <a:t> </a:t>
            </a:r>
            <a:r>
              <a:rPr lang="en-GB" sz="2400" b="1" strike="noStrike" spc="-1">
                <a:solidFill>
                  <a:schemeClr val="accent6">
                    <a:lumMod val="50000"/>
                  </a:schemeClr>
                </a:solidFill>
                <a:latin typeface="Agency FB"/>
              </a:rPr>
              <a:t>High in NC (Need for Cognition) </a:t>
            </a:r>
            <a:r>
              <a:rPr lang="en-GB" sz="2400" b="0" strike="noStrike" spc="-1">
                <a:solidFill>
                  <a:srgbClr val="222A35"/>
                </a:solidFill>
                <a:latin typeface="Agency FB"/>
              </a:rPr>
              <a:t>are more responsive to product related description and are more  responsive to written message, while customers who are low in NC are more influenced with the glamour associated by the product rather than stressing on knowing what actually the product is.</a:t>
            </a:r>
            <a:endParaRPr lang="en-US" sz="2400" b="0" strike="noStrike" spc="-1">
              <a:solidFill>
                <a:srgbClr val="000000"/>
              </a:solidFill>
              <a:latin typeface="Calibri"/>
            </a:endParaRPr>
          </a:p>
          <a:p>
            <a:pPr indent="0">
              <a:lnSpc>
                <a:spcPct val="110000"/>
              </a:lnSpc>
              <a:spcBef>
                <a:spcPts val="1001"/>
              </a:spcBef>
              <a:buNone/>
              <a:tabLst>
                <a:tab pos="0" algn="l"/>
              </a:tabLst>
            </a:pPr>
            <a:endParaRPr lang="en-US" sz="2400" b="0" strike="noStrike" spc="-1">
              <a:solidFill>
                <a:srgbClr val="000000"/>
              </a:solidFill>
              <a:latin typeface="Calibri"/>
            </a:endParaRPr>
          </a:p>
          <a:p>
            <a:pPr marL="228600" indent="-228600">
              <a:lnSpc>
                <a:spcPct val="110000"/>
              </a:lnSpc>
              <a:spcBef>
                <a:spcPts val="1001"/>
              </a:spcBef>
              <a:buClr>
                <a:srgbClr val="222A35"/>
              </a:buClr>
              <a:buFont typeface="Wingdings" charset="2"/>
              <a:buChar char=""/>
              <a:tabLst>
                <a:tab pos="0" algn="l"/>
              </a:tabLst>
            </a:pPr>
            <a:r>
              <a:rPr lang="en-GB" sz="2400" b="0" strike="noStrike" spc="-1">
                <a:solidFill>
                  <a:srgbClr val="222A35"/>
                </a:solidFill>
                <a:latin typeface="Agency FB"/>
              </a:rPr>
              <a:t> </a:t>
            </a:r>
            <a:r>
              <a:rPr lang="en-GB" sz="2400" b="1" strike="noStrike" spc="-1">
                <a:solidFill>
                  <a:schemeClr val="accent6">
                    <a:lumMod val="50000"/>
                  </a:schemeClr>
                </a:solidFill>
                <a:latin typeface="Agency FB"/>
              </a:rPr>
              <a:t>Highly dogmatic </a:t>
            </a:r>
            <a:r>
              <a:rPr lang="en-GB" sz="2400" b="0" strike="noStrike" spc="-1">
                <a:solidFill>
                  <a:srgbClr val="222A35"/>
                </a:solidFill>
                <a:latin typeface="Agency FB"/>
              </a:rPr>
              <a:t>since these customers are more likely to prefer traditional alternatives over traditional  products.</a:t>
            </a:r>
            <a:br>
              <a:rPr sz="2400"/>
            </a:br>
            <a:r>
              <a:rPr lang="en-GB" sz="2400" b="1" strike="noStrike" spc="-1">
                <a:solidFill>
                  <a:schemeClr val="accent5">
                    <a:lumMod val="50000"/>
                  </a:schemeClr>
                </a:solidFill>
                <a:latin typeface="Agency FB"/>
              </a:rPr>
              <a:t> </a:t>
            </a:r>
            <a:endParaRPr lang="en-US" sz="2400" b="0" strike="noStrike" spc="-1">
              <a:solidFill>
                <a:srgbClr val="000000"/>
              </a:solidFill>
              <a:latin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1482120" y="142560"/>
            <a:ext cx="10515240" cy="1325160"/>
          </a:xfrm>
          <a:prstGeom prst="rect">
            <a:avLst/>
          </a:prstGeom>
          <a:noFill/>
          <a:ln w="0">
            <a:noFill/>
          </a:ln>
        </p:spPr>
        <p:txBody>
          <a:bodyPr anchor="ctr">
            <a:normAutofit/>
          </a:bodyPr>
          <a:lstStyle/>
          <a:p>
            <a:pPr indent="0">
              <a:lnSpc>
                <a:spcPct val="90000"/>
              </a:lnSpc>
              <a:buNone/>
            </a:pPr>
            <a:r>
              <a:rPr lang="en-GB" sz="4000" b="1" u="sng" strike="noStrike" spc="-1">
                <a:solidFill>
                  <a:srgbClr val="FF0000"/>
                </a:solidFill>
                <a:uFillTx/>
                <a:latin typeface="comic"/>
              </a:rPr>
              <a:t>Part 2:  Seo &amp; keyword research</a:t>
            </a:r>
            <a:endParaRPr lang="en-US" sz="4000" b="0" strike="noStrike" spc="-1">
              <a:solidFill>
                <a:srgbClr val="000000"/>
              </a:solidFill>
              <a:latin typeface="Calibri"/>
            </a:endParaRPr>
          </a:p>
        </p:txBody>
      </p:sp>
      <p:sp>
        <p:nvSpPr>
          <p:cNvPr id="143" name="PlaceHolder 2"/>
          <p:cNvSpPr>
            <a:spLocks noGrp="1"/>
          </p:cNvSpPr>
          <p:nvPr>
            <p:ph/>
          </p:nvPr>
        </p:nvSpPr>
        <p:spPr>
          <a:xfrm>
            <a:off x="838080" y="1468080"/>
            <a:ext cx="10515240" cy="5189760"/>
          </a:xfrm>
          <a:prstGeom prst="rect">
            <a:avLst/>
          </a:prstGeom>
          <a:noFill/>
          <a:ln w="0">
            <a:noFill/>
          </a:ln>
        </p:spPr>
        <p:txBody>
          <a:bodyPr anchor="t">
            <a:normAutofit/>
          </a:bodyPr>
          <a:lstStyle/>
          <a:p>
            <a:pPr marL="228600" indent="-228600">
              <a:lnSpc>
                <a:spcPct val="90000"/>
              </a:lnSpc>
              <a:spcBef>
                <a:spcPts val="1001"/>
              </a:spcBef>
              <a:buClr>
                <a:srgbClr val="FFFF00"/>
              </a:buClr>
              <a:buFont typeface="Wingdings" charset="2"/>
              <a:buChar char=""/>
            </a:pPr>
            <a:r>
              <a:rPr lang="en-GB" sz="2400" b="1" strike="noStrike" spc="-1">
                <a:solidFill>
                  <a:srgbClr val="FFFF00"/>
                </a:solidFill>
                <a:latin typeface="Copperplate Gothic Bold"/>
              </a:rPr>
              <a:t>SEO Audit of Fabindia </a:t>
            </a:r>
            <a:r>
              <a:rPr lang="en-GB" sz="2400" b="0" strike="noStrike" spc="-1">
                <a:solidFill>
                  <a:srgbClr val="FFFF00"/>
                </a:solidFill>
                <a:latin typeface="Copperplate Gothic Bold"/>
              </a:rPr>
              <a:t>Website</a:t>
            </a:r>
            <a:r>
              <a:rPr lang="en-GB" sz="2400" b="1" strike="noStrike" spc="-1">
                <a:solidFill>
                  <a:srgbClr val="FFFF00"/>
                </a:solidFill>
                <a:latin typeface="Copperplate Gothic Bold"/>
              </a:rPr>
              <a:t>:</a:t>
            </a:r>
            <a:endParaRPr lang="en-US" sz="2400" b="0" strike="noStrike" spc="-1">
              <a:solidFill>
                <a:srgbClr val="000000"/>
              </a:solidFill>
              <a:latin typeface="Calibri"/>
            </a:endParaRPr>
          </a:p>
        </p:txBody>
      </p:sp>
      <p:pic>
        <p:nvPicPr>
          <p:cNvPr id="144" name="Picture 3"/>
          <p:cNvPicPr/>
          <p:nvPr/>
        </p:nvPicPr>
        <p:blipFill>
          <a:blip r:embed="rId3"/>
          <a:stretch/>
        </p:blipFill>
        <p:spPr>
          <a:xfrm>
            <a:off x="655920" y="2140200"/>
            <a:ext cx="5439960" cy="4365720"/>
          </a:xfrm>
          <a:prstGeom prst="rect">
            <a:avLst/>
          </a:prstGeom>
          <a:ln w="88900" cap="sq">
            <a:solidFill>
              <a:srgbClr val="000000"/>
            </a:solidFill>
            <a:miter/>
          </a:ln>
          <a:effectLst>
            <a:innerShdw blurRad="76200">
              <a:srgbClr val="000000"/>
            </a:innerShdw>
          </a:effectLst>
        </p:spPr>
      </p:pic>
      <p:pic>
        <p:nvPicPr>
          <p:cNvPr id="145" name="Picture 4"/>
          <p:cNvPicPr/>
          <p:nvPr/>
        </p:nvPicPr>
        <p:blipFill>
          <a:blip r:embed="rId4"/>
          <a:stretch/>
        </p:blipFill>
        <p:spPr>
          <a:xfrm>
            <a:off x="6739920" y="2140200"/>
            <a:ext cx="4912560" cy="4365720"/>
          </a:xfrm>
          <a:prstGeom prst="rect">
            <a:avLst/>
          </a:prstGeom>
          <a:ln w="88900" cap="sq">
            <a:solidFill>
              <a:srgbClr val="000000"/>
            </a:solidFill>
            <a:miter/>
          </a:ln>
          <a:effectLst>
            <a:innerShdw blurRad="76200">
              <a:srgbClr val="000000"/>
            </a:inn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46" name="PlaceHolder 1"/>
          <p:cNvSpPr>
            <a:spLocks noGrp="1"/>
          </p:cNvSpPr>
          <p:nvPr>
            <p:ph/>
          </p:nvPr>
        </p:nvSpPr>
        <p:spPr>
          <a:xfrm>
            <a:off x="619200" y="450720"/>
            <a:ext cx="10515240" cy="6857640"/>
          </a:xfrm>
          <a:prstGeom prst="rect">
            <a:avLst/>
          </a:prstGeom>
          <a:noFill/>
          <a:ln w="0">
            <a:noFill/>
          </a:ln>
        </p:spPr>
        <p:txBody>
          <a:bodyPr anchor="t">
            <a:normAutofit fontScale="91000"/>
          </a:bodyPr>
          <a:lstStyle/>
          <a:p>
            <a:pPr marL="228600" indent="-228600">
              <a:lnSpc>
                <a:spcPct val="90000"/>
              </a:lnSpc>
              <a:spcBef>
                <a:spcPts val="1001"/>
              </a:spcBef>
              <a:buClr>
                <a:srgbClr val="0D0D0D"/>
              </a:buClr>
              <a:buFont typeface="Wingdings" charset="2"/>
              <a:buChar char=""/>
            </a:pPr>
            <a:r>
              <a:rPr lang="en-GB" sz="3500" b="1" u="sng" strike="noStrike" spc="-1">
                <a:solidFill>
                  <a:srgbClr val="0D0D0D"/>
                </a:solidFill>
                <a:uFillTx/>
                <a:latin typeface="Castellar"/>
              </a:rPr>
              <a:t>Keyword Research:</a:t>
            </a:r>
            <a:br>
              <a:rPr sz="2000"/>
            </a:br>
            <a:r>
              <a:rPr lang="en-GB" sz="2000" b="1" strike="noStrike" spc="-1">
                <a:solidFill>
                  <a:srgbClr val="0D0D0D"/>
                </a:solidFill>
                <a:latin typeface="Castellar"/>
              </a:rPr>
              <a:t> </a:t>
            </a:r>
            <a:endParaRPr lang="en-US" sz="2000" b="0" strike="noStrike" spc="-1">
              <a:solidFill>
                <a:srgbClr val="000000"/>
              </a:solidFill>
              <a:latin typeface="Calibri"/>
            </a:endParaRPr>
          </a:p>
          <a:p>
            <a:pPr marL="228600" indent="-228600">
              <a:lnSpc>
                <a:spcPct val="120000"/>
              </a:lnSpc>
              <a:spcBef>
                <a:spcPts val="1001"/>
              </a:spcBef>
              <a:buClr>
                <a:srgbClr val="0B35E9"/>
              </a:buClr>
              <a:buFont typeface="Wingdings" charset="2"/>
              <a:buChar char=""/>
            </a:pPr>
            <a:r>
              <a:rPr lang="en-GB" sz="3200" b="1" i="1" strike="noStrike" spc="-1">
                <a:solidFill>
                  <a:srgbClr val="0B35E9"/>
                </a:solidFill>
                <a:latin typeface="Calibri"/>
              </a:rPr>
              <a:t>Fabindia Research Objectives:</a:t>
            </a:r>
            <a:br>
              <a:rPr sz="3200"/>
            </a:br>
            <a:br>
              <a:rPr sz="2600"/>
            </a:br>
            <a:r>
              <a:rPr lang="en-GB" sz="2600" b="1" strike="noStrike" spc="-1">
                <a:solidFill>
                  <a:srgbClr val="181717"/>
                </a:solidFill>
                <a:latin typeface="Agency FB"/>
              </a:rPr>
              <a:t>Fabindia links over 55,000 craft based rural producers to modern urban markets, thereby creating a base for skilled, sustainable rural employment, and preserving India’s traditional handicrafts in the process.</a:t>
            </a:r>
            <a:br>
              <a:rPr sz="2600"/>
            </a:br>
            <a:r>
              <a:rPr lang="en-GB" sz="2600" b="0" strike="noStrike" spc="-1">
                <a:solidFill>
                  <a:srgbClr val="181717"/>
                </a:solidFill>
                <a:latin typeface="Agency FB"/>
              </a:rPr>
              <a:t> </a:t>
            </a:r>
            <a:endParaRPr lang="en-US" sz="2600" b="0" strike="noStrike" spc="-1">
              <a:solidFill>
                <a:srgbClr val="000000"/>
              </a:solidFill>
              <a:latin typeface="Calibri"/>
            </a:endParaRPr>
          </a:p>
          <a:p>
            <a:pPr marL="228600" indent="-228600">
              <a:lnSpc>
                <a:spcPct val="120000"/>
              </a:lnSpc>
              <a:spcBef>
                <a:spcPts val="1001"/>
              </a:spcBef>
              <a:buClr>
                <a:srgbClr val="0B35E9"/>
              </a:buClr>
              <a:buFont typeface="Wingdings" charset="2"/>
              <a:buChar char=""/>
            </a:pPr>
            <a:r>
              <a:rPr lang="en-GB" sz="3200" b="1" i="1" strike="noStrike" spc="-1">
                <a:solidFill>
                  <a:srgbClr val="0B35E9"/>
                </a:solidFill>
                <a:latin typeface="Calibri"/>
              </a:rPr>
              <a:t>Brainstorm seed keywords:</a:t>
            </a:r>
            <a:br>
              <a:rPr sz="3200"/>
            </a:br>
            <a:br>
              <a:rPr sz="1800"/>
            </a:br>
            <a:r>
              <a:rPr lang="en-GB" sz="2600" b="1" strike="noStrike" spc="-1">
                <a:solidFill>
                  <a:srgbClr val="000000"/>
                </a:solidFill>
                <a:latin typeface="Agency FB"/>
              </a:rPr>
              <a:t>Seed keywords are words or phrases that you can use as the starting point in a keyword research process to unlock more keywords. Think of them as the building blocks of keywords research.</a:t>
            </a:r>
            <a:br>
              <a:rPr sz="2600"/>
            </a:br>
            <a:r>
              <a:rPr lang="en-GB" sz="2600" b="1" strike="noStrike" spc="-1">
                <a:solidFill>
                  <a:srgbClr val="000000"/>
                </a:solidFill>
                <a:latin typeface="Agency FB"/>
              </a:rPr>
              <a:t> </a:t>
            </a:r>
            <a:endParaRPr lang="en-US" sz="2600" b="0" strike="noStrike" spc="-1">
              <a:solidFill>
                <a:srgbClr val="000000"/>
              </a:solidFill>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0">
          <a:blip r:embed="rId2"/>
          <a:tile/>
        </a:blipFill>
        <a:effectLst/>
      </p:bgPr>
    </p:bg>
    <p:spTree>
      <p:nvGrpSpPr>
        <p:cNvPr id="1" name=""/>
        <p:cNvGrpSpPr/>
        <p:nvPr/>
      </p:nvGrpSpPr>
      <p:grpSpPr>
        <a:xfrm>
          <a:off x="0" y="0"/>
          <a:ext cx="0" cy="0"/>
          <a:chOff x="0" y="0"/>
          <a:chExt cx="0" cy="0"/>
        </a:xfrm>
      </p:grpSpPr>
      <p:sp>
        <p:nvSpPr>
          <p:cNvPr id="147" name="PlaceHolder 1"/>
          <p:cNvSpPr>
            <a:spLocks noGrp="1"/>
          </p:cNvSpPr>
          <p:nvPr>
            <p:ph/>
          </p:nvPr>
        </p:nvSpPr>
        <p:spPr>
          <a:xfrm>
            <a:off x="378000" y="0"/>
            <a:ext cx="10515240" cy="7063560"/>
          </a:xfrm>
          <a:prstGeom prst="rect">
            <a:avLst/>
          </a:prstGeom>
          <a:noFill/>
          <a:ln w="0">
            <a:noFill/>
          </a:ln>
        </p:spPr>
        <p:txBody>
          <a:bodyPr anchor="t">
            <a:noAutofit/>
          </a:bodyPr>
          <a:lstStyle/>
          <a:p>
            <a:pPr marL="228600" indent="-228600">
              <a:lnSpc>
                <a:spcPct val="90000"/>
              </a:lnSpc>
              <a:spcBef>
                <a:spcPts val="1001"/>
              </a:spcBef>
              <a:buClr>
                <a:srgbClr val="0D0D0D"/>
              </a:buClr>
              <a:buFont typeface="Wingdings" charset="2"/>
              <a:buChar char=""/>
            </a:pPr>
            <a:r>
              <a:rPr lang="en-GB" sz="3200" b="0" i="1" strike="noStrike" spc="-1">
                <a:solidFill>
                  <a:srgbClr val="0D0D0D"/>
                </a:solidFill>
                <a:latin typeface="Garamond"/>
              </a:rPr>
              <a:t>Keyword Research Tools:  </a:t>
            </a:r>
            <a:r>
              <a:rPr lang="en-GB" sz="2800" b="1" i="1" u="sng" strike="noStrike" spc="-1">
                <a:solidFill>
                  <a:srgbClr val="FF0000"/>
                </a:solidFill>
                <a:uFillTx/>
                <a:latin typeface="Bodoni MT Black"/>
              </a:rPr>
              <a:t>SEMRUSH</a:t>
            </a:r>
            <a:br>
              <a:rPr sz="2800"/>
            </a:br>
            <a:r>
              <a:rPr lang="en-GB" sz="2800" b="1" i="1" strike="noStrike" spc="-1">
                <a:solidFill>
                  <a:srgbClr val="0D0D0D"/>
                </a:solidFill>
                <a:latin typeface="Bodoni MT Black"/>
              </a:rPr>
              <a:t> </a:t>
            </a:r>
            <a:endParaRPr lang="en-US" sz="2800" b="0" strike="noStrike" spc="-1">
              <a:solidFill>
                <a:srgbClr val="000000"/>
              </a:solidFill>
              <a:latin typeface="Calibri"/>
            </a:endParaRPr>
          </a:p>
          <a:p>
            <a:pPr indent="0">
              <a:lnSpc>
                <a:spcPct val="90000"/>
              </a:lnSpc>
              <a:spcBef>
                <a:spcPts val="1001"/>
              </a:spcBef>
              <a:buNone/>
            </a:pPr>
            <a:endParaRPr lang="en-US" sz="2800" b="0" strike="noStrike" spc="-1">
              <a:solidFill>
                <a:srgbClr val="000000"/>
              </a:solidFill>
              <a:latin typeface="Calibri"/>
            </a:endParaRPr>
          </a:p>
        </p:txBody>
      </p:sp>
      <p:pic>
        <p:nvPicPr>
          <p:cNvPr id="148" name="Picture 5"/>
          <p:cNvPicPr/>
          <p:nvPr/>
        </p:nvPicPr>
        <p:blipFill>
          <a:blip r:embed="rId3"/>
          <a:stretch/>
        </p:blipFill>
        <p:spPr>
          <a:xfrm>
            <a:off x="502920" y="969480"/>
            <a:ext cx="5132520" cy="5430600"/>
          </a:xfrm>
          <a:prstGeom prst="rect">
            <a:avLst/>
          </a:prstGeom>
          <a:ln w="190500" cap="sq">
            <a:solidFill>
              <a:srgbClr val="FFFFFF"/>
            </a:solidFill>
            <a:miter/>
          </a:ln>
          <a:effectLst>
            <a:outerShdw blurRad="65160" dist="50432" dir="1288947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9" name="Picture 6"/>
          <p:cNvPicPr/>
          <p:nvPr/>
        </p:nvPicPr>
        <p:blipFill>
          <a:blip r:embed="rId4"/>
          <a:stretch/>
        </p:blipFill>
        <p:spPr>
          <a:xfrm>
            <a:off x="6303600" y="678600"/>
            <a:ext cx="5200920" cy="5306040"/>
          </a:xfrm>
          <a:prstGeom prst="rect">
            <a:avLst/>
          </a:prstGeom>
          <a:ln w="190500" cap="sq">
            <a:solidFill>
              <a:srgbClr val="FFFFFF"/>
            </a:solidFill>
            <a:miter/>
          </a:ln>
          <a:effectLst>
            <a:outerShdw blurRad="65160" dist="50432" dir="1288947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Custom 24">
      <a:dk1>
        <a:srgbClr val="000000"/>
      </a:dk1>
      <a:lt1>
        <a:srgbClr val="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Integral</Template>
  <TotalTime>4707</TotalTime>
  <Words>296</Words>
  <Application>Microsoft Office PowerPoint</Application>
  <PresentationFormat>Widescreen</PresentationFormat>
  <Paragraphs>118</Paragraphs>
  <Slides>32</Slides>
  <Notes>1</Notes>
  <HiddenSlides>0</HiddenSlide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Office Theme</vt:lpstr>
      <vt:lpstr>1_Office Theme</vt:lpstr>
      <vt:lpstr>Office Theme</vt:lpstr>
      <vt:lpstr>TEAM</vt:lpstr>
      <vt:lpstr>COMPREHENSIVE  DIGITAL MARKETING</vt:lpstr>
      <vt:lpstr>     Part 1: Brand study, Competitor Analysis &amp; Buyer’s/Audience’s Persona </vt:lpstr>
      <vt:lpstr>PowerPoint Presentation</vt:lpstr>
      <vt:lpstr>PowerPoint Presentation</vt:lpstr>
      <vt:lpstr>PowerPoint Presentation</vt:lpstr>
      <vt:lpstr>Part 2:  Seo &amp; keyword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3: Content Ideas and Marketing Strategies CONTENT CALENDAR</vt:lpstr>
      <vt:lpstr>PowerPoint Presentation</vt:lpstr>
      <vt:lpstr>PowerPoint Presentation</vt:lpstr>
      <vt:lpstr>PowerPoint Presentation</vt:lpstr>
      <vt:lpstr>Challenges encountered and lessons learned in marketing strategies</vt:lpstr>
      <vt:lpstr>Part 4: Content Creation and Curation                 Post Creation</vt:lpstr>
      <vt:lpstr>PowerPoint Presentation</vt:lpstr>
      <vt:lpstr>PowerPoint Presentation</vt:lpstr>
      <vt:lpstr>PowerPoint Presentation</vt:lpstr>
      <vt:lpstr>Video Link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Lokesh</dc:creator>
  <dc:description/>
  <cp:lastModifiedBy>G Akhil</cp:lastModifiedBy>
  <cp:revision>118</cp:revision>
  <dcterms:created xsi:type="dcterms:W3CDTF">2023-07-19T10:30:25Z</dcterms:created>
  <dcterms:modified xsi:type="dcterms:W3CDTF">2023-08-02T17:04:04Z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MClips">
    <vt:r8>5</vt:r8>
  </property>
  <property fmtid="{D5CDD505-2E9C-101B-9397-08002B2CF9AE}" pid="3" name="Notes">
    <vt:r8>1</vt:r8>
  </property>
  <property fmtid="{D5CDD505-2E9C-101B-9397-08002B2CF9AE}" pid="4" name="PresentationFormat">
    <vt:lpwstr>Custom</vt:lpwstr>
  </property>
  <property fmtid="{D5CDD505-2E9C-101B-9397-08002B2CF9AE}" pid="5" name="Slides">
    <vt:r8>32</vt:r8>
  </property>
</Properties>
</file>